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258" r:id="rId4"/>
    <p:sldId id="259" r:id="rId5"/>
    <p:sldId id="260" r:id="rId6"/>
    <p:sldId id="262" r:id="rId7"/>
    <p:sldId id="263" r:id="rId8"/>
    <p:sldId id="264" r:id="rId9"/>
    <p:sldId id="265" r:id="rId10"/>
    <p:sldId id="266" r:id="rId11"/>
    <p:sldId id="269" r:id="rId12"/>
    <p:sldId id="268" r:id="rId13"/>
    <p:sldId id="270" r:id="rId14"/>
    <p:sldId id="271" r:id="rId15"/>
    <p:sldId id="272" r:id="rId16"/>
    <p:sldId id="273" r:id="rId17"/>
    <p:sldId id="274" r:id="rId18"/>
    <p:sldId id="275" r:id="rId19"/>
    <p:sldId id="276" r:id="rId20"/>
    <p:sldId id="278" r:id="rId21"/>
    <p:sldId id="279" r:id="rId22"/>
    <p:sldId id="281" r:id="rId23"/>
    <p:sldId id="280" r:id="rId24"/>
    <p:sldId id="282" r:id="rId25"/>
    <p:sldId id="286" r:id="rId26"/>
    <p:sldId id="284" r:id="rId27"/>
    <p:sldId id="285" r:id="rId28"/>
    <p:sldId id="283" r:id="rId29"/>
    <p:sldId id="287" r:id="rId30"/>
    <p:sldId id="288" r:id="rId31"/>
    <p:sldId id="289" r:id="rId32"/>
    <p:sldId id="290" r:id="rId33"/>
    <p:sldId id="291"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253"/>
  </p:normalViewPr>
  <p:slideViewPr>
    <p:cSldViewPr snapToGrid="0">
      <p:cViewPr>
        <p:scale>
          <a:sx n="100" d="100"/>
          <a:sy n="100" d="100"/>
        </p:scale>
        <p:origin x="1000" y="-80"/>
      </p:cViewPr>
      <p:guideLst/>
    </p:cSldViewPr>
  </p:slideViewPr>
  <p:notesTextViewPr>
    <p:cViewPr>
      <p:scale>
        <a:sx n="1" d="1"/>
        <a:sy n="1" d="1"/>
      </p:scale>
      <p:origin x="0" y="-21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86A638-DAF8-A44C-8026-5675C6EB133A}" type="doc">
      <dgm:prSet loTypeId="urn:microsoft.com/office/officeart/2005/8/layout/process1" loCatId="" qsTypeId="urn:microsoft.com/office/officeart/2005/8/quickstyle/simple1" qsCatId="simple" csTypeId="urn:microsoft.com/office/officeart/2005/8/colors/accent0_3" csCatId="mainScheme" phldr="1"/>
      <dgm:spPr/>
      <dgm:t>
        <a:bodyPr/>
        <a:lstStyle/>
        <a:p>
          <a:endParaRPr lang="en-US"/>
        </a:p>
      </dgm:t>
    </dgm:pt>
    <dgm:pt modelId="{257F5957-6DFC-C746-A296-A0C744282A8A}" type="pres">
      <dgm:prSet presAssocID="{2A86A638-DAF8-A44C-8026-5675C6EB133A}" presName="Name0" presStyleCnt="0">
        <dgm:presLayoutVars>
          <dgm:dir/>
          <dgm:resizeHandles val="exact"/>
        </dgm:presLayoutVars>
      </dgm:prSet>
      <dgm:spPr/>
    </dgm:pt>
  </dgm:ptLst>
  <dgm:cxnLst>
    <dgm:cxn modelId="{229780F2-B679-AD40-AA04-B243F4AE2C7C}" type="presOf" srcId="{2A86A638-DAF8-A44C-8026-5675C6EB133A}" destId="{257F5957-6DFC-C746-A296-A0C744282A8A}"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440E8-D61C-574C-892D-D1E9E259C5CC}"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B0AAD-F1EA-C94B-AE4D-C4290B573803}" type="slidenum">
              <a:rPr lang="en-US" smtClean="0"/>
              <a:t>‹#›</a:t>
            </a:fld>
            <a:endParaRPr lang="en-US"/>
          </a:p>
        </p:txBody>
      </p:sp>
    </p:spTree>
    <p:extLst>
      <p:ext uri="{BB962C8B-B14F-4D97-AF65-F5344CB8AC3E}">
        <p14:creationId xmlns:p14="http://schemas.microsoft.com/office/powerpoint/2010/main" val="24840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a:t>
            </a:fld>
            <a:endParaRPr lang="en-US"/>
          </a:p>
        </p:txBody>
      </p:sp>
    </p:spTree>
    <p:extLst>
      <p:ext uri="{BB962C8B-B14F-4D97-AF65-F5344CB8AC3E}">
        <p14:creationId xmlns:p14="http://schemas.microsoft.com/office/powerpoint/2010/main" val="1960522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Stop words are a set of commonly used words in any language. For example, in English, “the”, “is” and “and”, would easily qualify as stop words.</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28</a:t>
            </a:fld>
            <a:endParaRPr lang="en-US"/>
          </a:p>
        </p:txBody>
      </p:sp>
    </p:spTree>
    <p:extLst>
      <p:ext uri="{BB962C8B-B14F-4D97-AF65-F5344CB8AC3E}">
        <p14:creationId xmlns:p14="http://schemas.microsoft.com/office/powerpoint/2010/main" val="77342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Part-Of-Speech (POS) tagging: assign a tag to every word to define if it corresponds to a noun, a verb etc. using the WordNet lexical database</a:t>
            </a:r>
          </a:p>
        </p:txBody>
      </p:sp>
      <p:sp>
        <p:nvSpPr>
          <p:cNvPr id="4" name="Slide Number Placeholder 3"/>
          <p:cNvSpPr>
            <a:spLocks noGrp="1"/>
          </p:cNvSpPr>
          <p:nvPr>
            <p:ph type="sldNum" sz="quarter" idx="5"/>
          </p:nvPr>
        </p:nvSpPr>
        <p:spPr/>
        <p:txBody>
          <a:bodyPr/>
          <a:lstStyle/>
          <a:p>
            <a:fld id="{FE9B0AAD-F1EA-C94B-AE4D-C4290B573803}" type="slidenum">
              <a:rPr lang="en-US" smtClean="0"/>
              <a:t>29</a:t>
            </a:fld>
            <a:endParaRPr lang="en-US"/>
          </a:p>
        </p:txBody>
      </p:sp>
    </p:spTree>
    <p:extLst>
      <p:ext uri="{BB962C8B-B14F-4D97-AF65-F5344CB8AC3E}">
        <p14:creationId xmlns:p14="http://schemas.microsoft.com/office/powerpoint/2010/main" val="1502151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EBEBEB"/>
                </a:solidFill>
              </a:rPr>
              <a:t>Vader searches through his vocabulary to determine which words are positive or negative. To calculate the sentiment scores, it additionally considers the sentence context.</a:t>
            </a:r>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30</a:t>
            </a:fld>
            <a:endParaRPr lang="en-US"/>
          </a:p>
        </p:txBody>
      </p:sp>
    </p:spTree>
    <p:extLst>
      <p:ext uri="{BB962C8B-B14F-4D97-AF65-F5344CB8AC3E}">
        <p14:creationId xmlns:p14="http://schemas.microsoft.com/office/powerpoint/2010/main" val="209818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202124"/>
                </a:solidFill>
                <a:effectLst/>
                <a:latin typeface="Roboto" panose="020F0502020204030204" pitchFamily="34" charset="0"/>
              </a:rPr>
            </a:br>
            <a:endParaRPr lang="en-US" b="0" i="0" dirty="0">
              <a:solidFill>
                <a:srgbClr val="202124"/>
              </a:solidFill>
              <a:effectLst/>
              <a:latin typeface="Roboto" panose="020F0502020204030204" pitchFamily="34" charset="0"/>
            </a:endParaRPr>
          </a:p>
          <a:p>
            <a:pPr algn="l"/>
            <a:r>
              <a:rPr lang="en-US" b="0" i="0" dirty="0">
                <a:solidFill>
                  <a:srgbClr val="4D5156"/>
                </a:solidFill>
                <a:effectLst/>
                <a:latin typeface="Google Sans"/>
              </a:rPr>
              <a:t>Whenever used Scikit-learn algorithm (</a:t>
            </a:r>
            <a:r>
              <a:rPr lang="en-US" b="0" i="0" dirty="0" err="1">
                <a:solidFill>
                  <a:srgbClr val="4D5156"/>
                </a:solidFill>
                <a:effectLst/>
                <a:latin typeface="Google Sans"/>
              </a:rPr>
              <a:t>sklearn</a:t>
            </a:r>
            <a:r>
              <a:rPr lang="en-US" b="0" i="0" dirty="0">
                <a:solidFill>
                  <a:srgbClr val="4D5156"/>
                </a:solidFill>
                <a:effectLst/>
                <a:latin typeface="Google Sans"/>
              </a:rPr>
              <a:t>. </a:t>
            </a:r>
            <a:r>
              <a:rPr lang="en-US" b="0" i="0" dirty="0" err="1">
                <a:solidFill>
                  <a:srgbClr val="4D5156"/>
                </a:solidFill>
                <a:effectLst/>
                <a:latin typeface="Google Sans"/>
              </a:rPr>
              <a:t>model_selection</a:t>
            </a:r>
            <a:r>
              <a:rPr lang="en-US" b="0" i="0" dirty="0">
                <a:solidFill>
                  <a:srgbClr val="4D5156"/>
                </a:solidFill>
                <a:effectLst/>
                <a:latin typeface="Google Sans"/>
              </a:rPr>
              <a:t>. </a:t>
            </a:r>
            <a:r>
              <a:rPr lang="en-US" b="0" i="0" dirty="0" err="1">
                <a:solidFill>
                  <a:srgbClr val="4D5156"/>
                </a:solidFill>
                <a:effectLst/>
                <a:latin typeface="Google Sans"/>
              </a:rPr>
              <a:t>train_test_split</a:t>
            </a:r>
            <a:r>
              <a:rPr lang="en-US" b="0" i="0" dirty="0">
                <a:solidFill>
                  <a:srgbClr val="4D5156"/>
                </a:solidFill>
                <a:effectLst/>
                <a:latin typeface="Google Sans"/>
              </a:rPr>
              <a:t>), is recommended to used the parameter ( </a:t>
            </a:r>
            <a:r>
              <a:rPr lang="en-US" b="0" i="0" dirty="0" err="1">
                <a:solidFill>
                  <a:srgbClr val="4D5156"/>
                </a:solidFill>
                <a:effectLst/>
                <a:latin typeface="Google Sans"/>
              </a:rPr>
              <a:t>random_state</a:t>
            </a:r>
            <a:r>
              <a:rPr lang="en-US" b="0" i="0" dirty="0">
                <a:solidFill>
                  <a:srgbClr val="4D5156"/>
                </a:solidFill>
                <a:effectLst/>
                <a:latin typeface="Google Sans"/>
              </a:rPr>
              <a:t>=42) to produce the same results across a different run.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dirty="0">
                <a:effectLst/>
                <a:latin typeface="Calibri" panose="020F0502020204030204" pitchFamily="34" charset="0"/>
                <a:ea typeface="Calibri" panose="020F0502020204030204" pitchFamily="34" charset="0"/>
                <a:cs typeface="Times New Roman" panose="02020603050405020304" pitchFamily="18" charset="0"/>
              </a:rPr>
              <a:t>It is also one of the most used algorithms, because of its simplicity and diversity (it can be used for both classification and regression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lang="en-US" dirty="0">
                <a:latin typeface="Calibri" panose="020F0502020204030204" pitchFamily="34" charset="0"/>
                <a:cs typeface="Times New Roman" panose="02020603050405020304" pitchFamily="18" charset="0"/>
              </a:rPr>
              <a:t>It collects the feature importance values so that the same can be accessed via the </a:t>
            </a:r>
            <a:r>
              <a:rPr lang="en-US" dirty="0" err="1">
                <a:latin typeface="Calibri" panose="020F0502020204030204" pitchFamily="34" charset="0"/>
                <a:cs typeface="Times New Roman" panose="02020603050405020304" pitchFamily="18" charset="0"/>
              </a:rPr>
              <a:t>feature_importances</a:t>
            </a:r>
            <a:r>
              <a:rPr lang="en-US" dirty="0">
                <a:latin typeface="Calibri" panose="020F0502020204030204" pitchFamily="34" charset="0"/>
                <a:cs typeface="Times New Roman" panose="02020603050405020304" pitchFamily="18" charset="0"/>
              </a:rPr>
              <a:t>_ attribute after fitting the RandomForestClassifier model</a:t>
            </a:r>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31</a:t>
            </a:fld>
            <a:endParaRPr lang="en-US"/>
          </a:p>
        </p:txBody>
      </p:sp>
    </p:spTree>
    <p:extLst>
      <p:ext uri="{BB962C8B-B14F-4D97-AF65-F5344CB8AC3E}">
        <p14:creationId xmlns:p14="http://schemas.microsoft.com/office/powerpoint/2010/main" val="4123419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Each tree gets the full set of features, but at each node, only a random subset of features is considered.</a:t>
            </a:r>
          </a:p>
        </p:txBody>
      </p:sp>
      <p:sp>
        <p:nvSpPr>
          <p:cNvPr id="4" name="Slide Number Placeholder 3"/>
          <p:cNvSpPr>
            <a:spLocks noGrp="1"/>
          </p:cNvSpPr>
          <p:nvPr>
            <p:ph type="sldNum" sz="quarter" idx="5"/>
          </p:nvPr>
        </p:nvSpPr>
        <p:spPr/>
        <p:txBody>
          <a:bodyPr/>
          <a:lstStyle/>
          <a:p>
            <a:fld id="{FE9B0AAD-F1EA-C94B-AE4D-C4290B573803}" type="slidenum">
              <a:rPr lang="en-US" smtClean="0"/>
              <a:t>32</a:t>
            </a:fld>
            <a:endParaRPr lang="en-US"/>
          </a:p>
        </p:txBody>
      </p:sp>
    </p:spTree>
    <p:extLst>
      <p:ext uri="{BB962C8B-B14F-4D97-AF65-F5344CB8AC3E}">
        <p14:creationId xmlns:p14="http://schemas.microsoft.com/office/powerpoint/2010/main" val="517169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higher the curve is above the diagonal baseline, the better the predictions</a:t>
            </a:r>
          </a:p>
          <a:p>
            <a:pPr marL="228600" indent="-228600">
              <a:buAutoNum type="arabicPeriod"/>
            </a:pPr>
            <a:endParaRPr lang="en-US" dirty="0"/>
          </a:p>
          <a:p>
            <a:pPr marL="228600" indent="-228600">
              <a:buAutoNum type="arabicPeriod"/>
            </a:pPr>
            <a:r>
              <a:rPr lang="en-US" dirty="0"/>
              <a:t>ROC Curve value: 0.89</a:t>
            </a:r>
          </a:p>
          <a:p>
            <a:pPr marL="228600" indent="-228600">
              <a:buAutoNum type="arabicPeriod"/>
            </a:pPr>
            <a:endParaRPr lang="en-US" dirty="0"/>
          </a:p>
          <a:p>
            <a:pPr marL="228600" indent="-228600">
              <a:buAutoNum type="arabicPeriod"/>
            </a:pPr>
            <a:r>
              <a:rPr lang="en-US" dirty="0"/>
              <a:t>PR Curve , AP Score: 0.37</a:t>
            </a:r>
          </a:p>
        </p:txBody>
      </p:sp>
      <p:sp>
        <p:nvSpPr>
          <p:cNvPr id="4" name="Slide Number Placeholder 3"/>
          <p:cNvSpPr>
            <a:spLocks noGrp="1"/>
          </p:cNvSpPr>
          <p:nvPr>
            <p:ph type="sldNum" sz="quarter" idx="5"/>
          </p:nvPr>
        </p:nvSpPr>
        <p:spPr/>
        <p:txBody>
          <a:bodyPr/>
          <a:lstStyle/>
          <a:p>
            <a:fld id="{FE9B0AAD-F1EA-C94B-AE4D-C4290B573803}" type="slidenum">
              <a:rPr lang="en-US" smtClean="0"/>
              <a:t>33</a:t>
            </a:fld>
            <a:endParaRPr lang="en-US"/>
          </a:p>
        </p:txBody>
      </p:sp>
    </p:spTree>
    <p:extLst>
      <p:ext uri="{BB962C8B-B14F-4D97-AF65-F5344CB8AC3E}">
        <p14:creationId xmlns:p14="http://schemas.microsoft.com/office/powerpoint/2010/main" val="313311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34</a:t>
            </a:fld>
            <a:endParaRPr lang="en-US"/>
          </a:p>
        </p:txBody>
      </p:sp>
    </p:spTree>
    <p:extLst>
      <p:ext uri="{BB962C8B-B14F-4D97-AF65-F5344CB8AC3E}">
        <p14:creationId xmlns:p14="http://schemas.microsoft.com/office/powerpoint/2010/main" val="392475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Often used by businesses to automatically detect brand sentiment on social media. Analyzing these interactions can help brands detect urgent customer issues that they need to respond to right away,  or monitor overall customer satisfaction.</a:t>
            </a:r>
            <a:br>
              <a:rPr lang="en-US" dirty="0"/>
            </a:br>
            <a:endParaRPr lang="en-US" dirty="0"/>
          </a:p>
          <a:p>
            <a:pPr marL="228600" indent="-228600">
              <a:buAutoNum type="arabicPeriod"/>
            </a:pPr>
            <a:r>
              <a:rPr lang="en-US" dirty="0"/>
              <a:t>Human language is complex, ambiguous, disorganized, and diverse. There are more than 6,500 languages in the world, all of them with their own syntactic and semantic rules. Even humans struggle to make sense of language.</a:t>
            </a:r>
          </a:p>
        </p:txBody>
      </p:sp>
      <p:sp>
        <p:nvSpPr>
          <p:cNvPr id="4" name="Slide Number Placeholder 3"/>
          <p:cNvSpPr>
            <a:spLocks noGrp="1"/>
          </p:cNvSpPr>
          <p:nvPr>
            <p:ph type="sldNum" sz="quarter" idx="5"/>
          </p:nvPr>
        </p:nvSpPr>
        <p:spPr/>
        <p:txBody>
          <a:bodyPr/>
          <a:lstStyle/>
          <a:p>
            <a:fld id="{FE9B0AAD-F1EA-C94B-AE4D-C4290B573803}" type="slidenum">
              <a:rPr lang="en-US" smtClean="0"/>
              <a:t>14</a:t>
            </a:fld>
            <a:endParaRPr lang="en-US"/>
          </a:p>
        </p:txBody>
      </p:sp>
    </p:spTree>
    <p:extLst>
      <p:ext uri="{BB962C8B-B14F-4D97-AF65-F5344CB8AC3E}">
        <p14:creationId xmlns:p14="http://schemas.microsoft.com/office/powerpoint/2010/main" val="406674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Lemmatization is one of the technique used to clean data. </a:t>
            </a:r>
          </a:p>
          <a:p>
            <a:r>
              <a:rPr lang="en-US" dirty="0"/>
              <a:t>Ppt</a:t>
            </a:r>
          </a:p>
          <a:p>
            <a:endParaRPr lang="en-US" dirty="0"/>
          </a:p>
          <a:p>
            <a:r>
              <a:rPr lang="en-US" dirty="0"/>
              <a:t>We are have two techniques to clean data, stemming and lemmatization</a:t>
            </a:r>
          </a:p>
          <a:p>
            <a:r>
              <a:rPr lang="en-US" dirty="0"/>
              <a:t>Stemming:</a:t>
            </a:r>
          </a:p>
          <a:p>
            <a:r>
              <a:rPr lang="en-US" dirty="0"/>
              <a:t>For example, consider word “information” , where the stemming convert these type of words to base word as “inform”.</a:t>
            </a:r>
          </a:p>
          <a:p>
            <a:endParaRPr lang="en-US" dirty="0"/>
          </a:p>
          <a:p>
            <a:r>
              <a:rPr lang="en-US" dirty="0"/>
              <a:t>Lemmatization used vocabulary and morphological analysis of words, normally aiming to remove inflectional endings only and to return the base or dictionary form of a word, which is known as the lemma(base)</a:t>
            </a:r>
          </a:p>
          <a:p>
            <a:r>
              <a:rPr lang="en-US" dirty="0"/>
              <a:t>Example:</a:t>
            </a:r>
          </a:p>
          <a:p>
            <a:r>
              <a:rPr lang="en-US" dirty="0"/>
              <a:t>For example, consider “ computers” from the table displayed. Lemmatization has converted it to dictionary form of word computer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16</a:t>
            </a:fld>
            <a:endParaRPr lang="en-US"/>
          </a:p>
        </p:txBody>
      </p:sp>
    </p:spTree>
    <p:extLst>
      <p:ext uri="{BB962C8B-B14F-4D97-AF65-F5344CB8AC3E}">
        <p14:creationId xmlns:p14="http://schemas.microsoft.com/office/powerpoint/2010/main" val="311837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using TF and IDF machine makes sense of important words in a document and important words throughout all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IDF(t) = 4/1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TF = consider </a:t>
            </a:r>
            <a:r>
              <a:rPr lang="en-US" dirty="0" err="1"/>
              <a:t>airtcle</a:t>
            </a:r>
            <a:r>
              <a:rPr lang="en-US" dirty="0"/>
              <a:t> 1, where assume that it has total words 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TF(</a:t>
            </a:r>
            <a:r>
              <a:rPr lang="en-US" dirty="0" err="1"/>
              <a:t>t,d</a:t>
            </a:r>
            <a:r>
              <a:rPr lang="en-US" dirty="0"/>
              <a:t>) = </a:t>
            </a:r>
            <a:r>
              <a:rPr lang="en-US" dirty="0" err="1"/>
              <a:t>iphone</a:t>
            </a:r>
            <a:r>
              <a:rPr lang="en-US" dirty="0"/>
              <a:t>(7)/1000  is TF value</a:t>
            </a:r>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17</a:t>
            </a:fld>
            <a:endParaRPr lang="en-US"/>
          </a:p>
        </p:txBody>
      </p:sp>
    </p:spTree>
    <p:extLst>
      <p:ext uri="{BB962C8B-B14F-4D97-AF65-F5344CB8AC3E}">
        <p14:creationId xmlns:p14="http://schemas.microsoft.com/office/powerpoint/2010/main" val="952441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 training is used to train word2vec.</a:t>
            </a:r>
          </a:p>
        </p:txBody>
      </p:sp>
      <p:sp>
        <p:nvSpPr>
          <p:cNvPr id="4" name="Slide Number Placeholder 3"/>
          <p:cNvSpPr>
            <a:spLocks noGrp="1"/>
          </p:cNvSpPr>
          <p:nvPr>
            <p:ph type="sldNum" sz="quarter" idx="5"/>
          </p:nvPr>
        </p:nvSpPr>
        <p:spPr/>
        <p:txBody>
          <a:bodyPr/>
          <a:lstStyle/>
          <a:p>
            <a:fld id="{FE9B0AAD-F1EA-C94B-AE4D-C4290B573803}" type="slidenum">
              <a:rPr lang="en-US" smtClean="0"/>
              <a:t>18</a:t>
            </a:fld>
            <a:endParaRPr lang="en-US"/>
          </a:p>
        </p:txBody>
      </p:sp>
    </p:spTree>
    <p:extLst>
      <p:ext uri="{BB962C8B-B14F-4D97-AF65-F5344CB8AC3E}">
        <p14:creationId xmlns:p14="http://schemas.microsoft.com/office/powerpoint/2010/main" val="167821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21</a:t>
            </a:fld>
            <a:endParaRPr lang="en-US"/>
          </a:p>
        </p:txBody>
      </p:sp>
    </p:spTree>
    <p:extLst>
      <p:ext uri="{BB962C8B-B14F-4D97-AF65-F5344CB8AC3E}">
        <p14:creationId xmlns:p14="http://schemas.microsoft.com/office/powerpoint/2010/main" val="81333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23</a:t>
            </a:fld>
            <a:endParaRPr lang="en-US"/>
          </a:p>
        </p:txBody>
      </p:sp>
    </p:spTree>
    <p:extLst>
      <p:ext uri="{BB962C8B-B14F-4D97-AF65-F5344CB8AC3E}">
        <p14:creationId xmlns:p14="http://schemas.microsoft.com/office/powerpoint/2010/main" val="1734206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25</a:t>
            </a:fld>
            <a:endParaRPr lang="en-US"/>
          </a:p>
        </p:txBody>
      </p:sp>
    </p:spTree>
    <p:extLst>
      <p:ext uri="{BB962C8B-B14F-4D97-AF65-F5344CB8AC3E}">
        <p14:creationId xmlns:p14="http://schemas.microsoft.com/office/powerpoint/2010/main" val="340128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start by loading the raw data. Each textual reviews is </a:t>
            </a:r>
            <a:r>
              <a:rPr lang="en-US" dirty="0" err="1"/>
              <a:t>splitted</a:t>
            </a:r>
            <a:r>
              <a:rPr lang="en-US" dirty="0"/>
              <a:t> into a positive part and a negative part. We group them together in order to start with only raw text data and no other information.</a:t>
            </a:r>
          </a:p>
          <a:p>
            <a:endParaRPr lang="en-US" dirty="0"/>
          </a:p>
          <a:p>
            <a:r>
              <a:rPr lang="en-US" dirty="0"/>
              <a:t>Rating scale: 0-10</a:t>
            </a:r>
          </a:p>
          <a:p>
            <a:r>
              <a:rPr lang="en-US" dirty="0"/>
              <a:t>x&lt;5 -&gt; bad review</a:t>
            </a:r>
          </a:p>
          <a:p>
            <a:r>
              <a:rPr lang="en-US" dirty="0"/>
              <a:t>X&gt;5 -&gt; good review</a:t>
            </a:r>
          </a:p>
        </p:txBody>
      </p:sp>
      <p:sp>
        <p:nvSpPr>
          <p:cNvPr id="4" name="Slide Number Placeholder 3"/>
          <p:cNvSpPr>
            <a:spLocks noGrp="1"/>
          </p:cNvSpPr>
          <p:nvPr>
            <p:ph type="sldNum" sz="quarter" idx="5"/>
          </p:nvPr>
        </p:nvSpPr>
        <p:spPr/>
        <p:txBody>
          <a:bodyPr/>
          <a:lstStyle/>
          <a:p>
            <a:fld id="{FE9B0AAD-F1EA-C94B-AE4D-C4290B573803}" type="slidenum">
              <a:rPr lang="en-US" smtClean="0"/>
              <a:t>27</a:t>
            </a:fld>
            <a:endParaRPr lang="en-US"/>
          </a:p>
        </p:txBody>
      </p:sp>
    </p:spTree>
    <p:extLst>
      <p:ext uri="{BB962C8B-B14F-4D97-AF65-F5344CB8AC3E}">
        <p14:creationId xmlns:p14="http://schemas.microsoft.com/office/powerpoint/2010/main" val="253510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49B-074E-EF82-D8E4-6BE144E1BFBC}"/>
              </a:ext>
            </a:extLst>
          </p:cNvPr>
          <p:cNvSpPr>
            <a:spLocks noGrp="1"/>
          </p:cNvSpPr>
          <p:nvPr>
            <p:ph type="ctrTitle"/>
          </p:nvPr>
        </p:nvSpPr>
        <p:spPr>
          <a:xfrm>
            <a:off x="1249548" y="2257096"/>
            <a:ext cx="9891418" cy="3329581"/>
          </a:xfrm>
        </p:spPr>
        <p:txBody>
          <a:bodyPr/>
          <a:lstStyle/>
          <a:p>
            <a:pPr algn="ctr"/>
            <a:r>
              <a:rPr lang="en-US" sz="4800" b="1" i="0" dirty="0">
                <a:effectLst/>
                <a:latin typeface="Calibri" panose="020F0502020204030204" pitchFamily="34" charset="0"/>
                <a:cs typeface="Calibri" panose="020F0502020204030204" pitchFamily="34" charset="0"/>
              </a:rPr>
              <a:t>Sentiment </a:t>
            </a:r>
            <a:r>
              <a:rPr lang="en-US" sz="4800" b="1" dirty="0">
                <a:latin typeface="Calibri" panose="020F0502020204030204" pitchFamily="34" charset="0"/>
                <a:cs typeface="Calibri" panose="020F0502020204030204" pitchFamily="34" charset="0"/>
              </a:rPr>
              <a:t>A</a:t>
            </a:r>
            <a:r>
              <a:rPr lang="en-US" sz="4800" b="1" i="0" dirty="0">
                <a:effectLst/>
                <a:latin typeface="Calibri" panose="020F0502020204030204" pitchFamily="34" charset="0"/>
                <a:cs typeface="Calibri" panose="020F0502020204030204" pitchFamily="34" charset="0"/>
              </a:rPr>
              <a:t>nalysis on Hotel </a:t>
            </a:r>
            <a:r>
              <a:rPr lang="en-US" sz="4800" b="1" dirty="0">
                <a:latin typeface="Calibri" panose="020F0502020204030204" pitchFamily="34" charset="0"/>
                <a:cs typeface="Calibri" panose="020F0502020204030204" pitchFamily="34" charset="0"/>
              </a:rPr>
              <a:t>R</a:t>
            </a:r>
            <a:r>
              <a:rPr lang="en-US" sz="4800" b="1" i="0" dirty="0">
                <a:effectLst/>
                <a:latin typeface="Calibri" panose="020F0502020204030204" pitchFamily="34" charset="0"/>
                <a:cs typeface="Calibri" panose="020F0502020204030204" pitchFamily="34" charset="0"/>
              </a:rPr>
              <a:t>eviews</a:t>
            </a:r>
            <a:br>
              <a:rPr lang="en-US" sz="4800" b="1" i="0" dirty="0">
                <a:effectLst/>
                <a:latin typeface="Calibri" panose="020F0502020204030204" pitchFamily="34" charset="0"/>
                <a:cs typeface="Calibri" panose="020F0502020204030204" pitchFamily="34" charset="0"/>
              </a:rPr>
            </a:br>
            <a:br>
              <a:rPr lang="en-US" sz="4800" b="1" i="0" dirty="0">
                <a:effectLst/>
                <a:latin typeface="Calibri" panose="020F0502020204030204" pitchFamily="34" charset="0"/>
                <a:cs typeface="Calibri" panose="020F0502020204030204" pitchFamily="34" charset="0"/>
              </a:rPr>
            </a:br>
            <a:r>
              <a:rPr lang="en-US" sz="4800" b="1" i="0" dirty="0">
                <a:effectLst/>
                <a:latin typeface="Calibri" panose="020F0502020204030204" pitchFamily="34" charset="0"/>
                <a:cs typeface="Calibri" panose="020F0502020204030204" pitchFamily="34" charset="0"/>
              </a:rPr>
              <a:t>														</a:t>
            </a:r>
            <a:r>
              <a:rPr lang="en-US" sz="3200" b="1" i="0" dirty="0">
                <a:effectLst/>
                <a:latin typeface="Calibri" panose="020F0502020204030204" pitchFamily="34" charset="0"/>
                <a:cs typeface="Calibri" panose="020F0502020204030204" pitchFamily="34" charset="0"/>
              </a:rPr>
              <a:t>Group 7</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A</a:t>
            </a:r>
            <a:r>
              <a:rPr lang="en-US" sz="1800" b="1" i="0" dirty="0">
                <a:effectLst/>
                <a:latin typeface="Calibri" panose="020F0502020204030204" pitchFamily="34" charset="0"/>
                <a:cs typeface="Calibri" panose="020F0502020204030204" pitchFamily="34" charset="0"/>
              </a:rPr>
              <a:t>jith </a:t>
            </a:r>
            <a:r>
              <a:rPr lang="en-US" sz="1800" b="1" i="0" dirty="0" err="1">
                <a:effectLst/>
                <a:latin typeface="Calibri" panose="020F0502020204030204" pitchFamily="34" charset="0"/>
                <a:cs typeface="Calibri" panose="020F0502020204030204" pitchFamily="34" charset="0"/>
              </a:rPr>
              <a:t>Busipally</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Pavansai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Pottimuthi</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Siva Teja Segu</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Sreehari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Revuri</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3600" b="1" dirty="0">
                <a:latin typeface="Calibri" panose="020F0502020204030204" pitchFamily="34" charset="0"/>
                <a:cs typeface="Calibri" panose="020F0502020204030204" pitchFamily="34" charset="0"/>
              </a:rPr>
              <a:t>									</a:t>
            </a:r>
            <a:r>
              <a:rPr lang="en-US" sz="3600" b="1" i="0" dirty="0">
                <a:effectLst/>
                <a:latin typeface="Calibri" panose="020F0502020204030204" pitchFamily="34" charset="0"/>
                <a:cs typeface="Calibri" panose="020F0502020204030204" pitchFamily="34" charset="0"/>
              </a:rPr>
              <a:t>		</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241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C6D0-450C-94B3-6CC2-8D0AE50410BE}"/>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AB78C36F-7DB7-7514-956D-04F4E895AF39}"/>
              </a:ext>
            </a:extLst>
          </p:cNvPr>
          <p:cNvSpPr>
            <a:spLocks noGrp="1"/>
          </p:cNvSpPr>
          <p:nvPr>
            <p:ph idx="1"/>
          </p:nvPr>
        </p:nvSpPr>
        <p:spPr/>
        <p:txBody>
          <a:bodyPr/>
          <a:lstStyle/>
          <a:p>
            <a:pPr marL="0" indent="0">
              <a:buNone/>
            </a:pPr>
            <a:r>
              <a:rPr lang="en-US" sz="2800" dirty="0"/>
              <a:t>Milestone 4: Performance &amp; Evaluation</a:t>
            </a:r>
          </a:p>
          <a:p>
            <a:endParaRPr lang="en-US" dirty="0"/>
          </a:p>
          <a:p>
            <a:r>
              <a:rPr lang="en-US" sz="1600" dirty="0"/>
              <a:t>We will use ROC(Receiver Operating Characteristics) curve and AUC ( Area Under the Curve) </a:t>
            </a:r>
          </a:p>
          <a:p>
            <a:endParaRPr lang="en-US" sz="1600" dirty="0"/>
          </a:p>
          <a:p>
            <a:r>
              <a:rPr lang="en-US" sz="1600" dirty="0"/>
              <a:t>Through this we can evaluate false positive rate &amp; true positive rate for each feasible cut-off value</a:t>
            </a:r>
          </a:p>
        </p:txBody>
      </p:sp>
    </p:spTree>
    <p:extLst>
      <p:ext uri="{BB962C8B-B14F-4D97-AF65-F5344CB8AC3E}">
        <p14:creationId xmlns:p14="http://schemas.microsoft.com/office/powerpoint/2010/main" val="347564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45B-B35B-6AC6-76DE-42EB8C946C5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7A9A4191-8846-889B-9192-E6AFE92BC866}"/>
              </a:ext>
            </a:extLst>
          </p:cNvPr>
          <p:cNvSpPr>
            <a:spLocks noGrp="1"/>
          </p:cNvSpPr>
          <p:nvPr>
            <p:ph idx="1"/>
          </p:nvPr>
        </p:nvSpPr>
        <p:spPr/>
        <p:txBody>
          <a:bodyPr/>
          <a:lstStyle/>
          <a:p>
            <a:pPr marL="0" indent="0">
              <a:buNone/>
            </a:pPr>
            <a:r>
              <a:rPr lang="en-US" sz="2800" dirty="0"/>
              <a:t>What is sentiment analysis</a:t>
            </a:r>
            <a:r>
              <a:rPr lang="en-US" sz="3600" dirty="0">
                <a:solidFill>
                  <a:srgbClr val="FF0000"/>
                </a:solidFill>
              </a:rPr>
              <a:t>?</a:t>
            </a:r>
          </a:p>
          <a:p>
            <a:pPr marL="0" indent="0">
              <a:buNone/>
            </a:pPr>
            <a:endParaRPr lang="en-US" sz="1600" dirty="0"/>
          </a:p>
          <a:p>
            <a:r>
              <a:rPr lang="en-US" sz="1600" dirty="0"/>
              <a:t>Sentiment analysis is a process of identifying and extracting opinions and emotions expressed in text data using natural language processing techniques</a:t>
            </a:r>
          </a:p>
          <a:p>
            <a:endParaRPr lang="en-US" sz="1600" dirty="0"/>
          </a:p>
          <a:p>
            <a:r>
              <a:rPr lang="en-US" sz="1600" dirty="0"/>
              <a:t>Sentiment analysis  encompasses various techniques used to analyze the emotions, opinions, and attitudes expressed in text</a:t>
            </a:r>
          </a:p>
          <a:p>
            <a:endParaRPr lang="en-US" sz="1600" dirty="0"/>
          </a:p>
          <a:p>
            <a:r>
              <a:rPr lang="en-US" sz="1600" dirty="0"/>
              <a:t> The analysis ranges from simple polarity classification to more advanced methods such as aspect-based sentiment analysis and emotion detection</a:t>
            </a:r>
          </a:p>
        </p:txBody>
      </p:sp>
    </p:spTree>
    <p:extLst>
      <p:ext uri="{BB962C8B-B14F-4D97-AF65-F5344CB8AC3E}">
        <p14:creationId xmlns:p14="http://schemas.microsoft.com/office/powerpoint/2010/main" val="1466689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5A46-A54D-A241-688C-986E8AB367D1}"/>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508021DA-B8A1-537D-C4F6-6AF442D36017}"/>
              </a:ext>
            </a:extLst>
          </p:cNvPr>
          <p:cNvSpPr>
            <a:spLocks noGrp="1"/>
          </p:cNvSpPr>
          <p:nvPr>
            <p:ph idx="1"/>
          </p:nvPr>
        </p:nvSpPr>
        <p:spPr/>
        <p:txBody>
          <a:bodyPr/>
          <a:lstStyle/>
          <a:p>
            <a:pPr marL="0" indent="0">
              <a:buNone/>
            </a:pPr>
            <a:r>
              <a:rPr lang="en-US" sz="2800" dirty="0"/>
              <a:t>What is hotel review</a:t>
            </a:r>
            <a:r>
              <a:rPr lang="en-US" sz="3200" dirty="0">
                <a:solidFill>
                  <a:srgbClr val="FF0000"/>
                </a:solidFill>
              </a:rPr>
              <a:t>?</a:t>
            </a:r>
          </a:p>
          <a:p>
            <a:endParaRPr lang="en-US" dirty="0"/>
          </a:p>
          <a:p>
            <a:r>
              <a:rPr lang="en-US" dirty="0"/>
              <a:t>A hotel review is a brief statement expressing a person's evaluation of their experience staying at a particular hotel</a:t>
            </a:r>
          </a:p>
          <a:p>
            <a:pPr marL="0" indent="0">
              <a:buNone/>
            </a:pPr>
            <a:r>
              <a:rPr lang="en-US" dirty="0">
                <a:latin typeface="Arial" panose="020B0604020202020204" pitchFamily="34" charset="0"/>
              </a:rPr>
              <a:t>	</a:t>
            </a:r>
            <a:br>
              <a:rPr lang="en-US" dirty="0"/>
            </a:br>
            <a:endParaRPr lang="en-US" dirty="0"/>
          </a:p>
          <a:p>
            <a:r>
              <a:rPr lang="en-US" dirty="0"/>
              <a:t>Hotel review evaluations typically contain feedback on the overall experience by the guests</a:t>
            </a:r>
          </a:p>
        </p:txBody>
      </p:sp>
    </p:spTree>
    <p:extLst>
      <p:ext uri="{BB962C8B-B14F-4D97-AF65-F5344CB8AC3E}">
        <p14:creationId xmlns:p14="http://schemas.microsoft.com/office/powerpoint/2010/main" val="258092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53C2-564F-2E66-12DB-6CF5BA4E97AC}"/>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97B999E-D53E-F071-1A99-F69274B146DA}"/>
              </a:ext>
            </a:extLst>
          </p:cNvPr>
          <p:cNvSpPr>
            <a:spLocks noGrp="1"/>
          </p:cNvSpPr>
          <p:nvPr>
            <p:ph idx="1"/>
          </p:nvPr>
        </p:nvSpPr>
        <p:spPr>
          <a:xfrm>
            <a:off x="1103312" y="1177160"/>
            <a:ext cx="10174288" cy="5071240"/>
          </a:xfrm>
        </p:spPr>
        <p:txBody>
          <a:bodyPr>
            <a:normAutofit/>
          </a:bodyPr>
          <a:lstStyle/>
          <a:p>
            <a:pPr marL="0" indent="0">
              <a:buNone/>
            </a:pPr>
            <a:r>
              <a:rPr lang="en-US" sz="1600" dirty="0"/>
              <a:t>The following attributes are considered as our dataset:</a:t>
            </a:r>
          </a:p>
          <a:p>
            <a:pPr marL="0" indent="0">
              <a:buNone/>
            </a:pPr>
            <a:endParaRPr lang="en-US" sz="1600" dirty="0"/>
          </a:p>
          <a:p>
            <a:pPr marL="0" indent="0">
              <a:buNone/>
            </a:pPr>
            <a:r>
              <a:rPr lang="en-US" sz="1400" dirty="0"/>
              <a:t>		Hotel-Address									 ReviewTotalPositiveWordCounts</a:t>
            </a:r>
          </a:p>
          <a:p>
            <a:pPr marL="0" indent="0">
              <a:buNone/>
            </a:pPr>
            <a:r>
              <a:rPr lang="en-US" sz="1400" dirty="0"/>
              <a:t>		Review-Date									 Average-Score</a:t>
            </a:r>
          </a:p>
          <a:p>
            <a:pPr marL="0" indent="0">
              <a:buNone/>
            </a:pPr>
            <a:r>
              <a:rPr lang="en-US" sz="1400" dirty="0"/>
              <a:t>		Hotel-Name									 Reviewer-Nationality</a:t>
            </a:r>
          </a:p>
          <a:p>
            <a:pPr marL="0" indent="0">
              <a:buNone/>
            </a:pPr>
            <a:r>
              <a:rPr lang="en-US" sz="1400" dirty="0"/>
              <a:t>		Negative-Review 								 ReviewTotalNegativeWordCounts</a:t>
            </a:r>
          </a:p>
          <a:p>
            <a:pPr marL="0" indent="0">
              <a:buNone/>
            </a:pPr>
            <a:r>
              <a:rPr lang="en-US" sz="1400" dirty="0"/>
              <a:t>		Positive-Review									 ReviewTotalPositiveWordCounts</a:t>
            </a:r>
          </a:p>
          <a:p>
            <a:pPr marL="0" indent="0">
              <a:buNone/>
            </a:pPr>
            <a:r>
              <a:rPr lang="en-US" sz="1400" dirty="0"/>
              <a:t>		Reviewer-Score									 TotalNumberofReviewsReviewerHasGiven</a:t>
            </a:r>
          </a:p>
          <a:p>
            <a:pPr marL="0" indent="0">
              <a:buNone/>
            </a:pPr>
            <a:r>
              <a:rPr lang="en-US" sz="1400" dirty="0"/>
              <a:t>		TotalNumberof-Reviews							 Tags</a:t>
            </a:r>
          </a:p>
          <a:p>
            <a:pPr marL="0" indent="0">
              <a:buNone/>
            </a:pPr>
            <a:r>
              <a:rPr lang="en-US" sz="1400" dirty="0"/>
              <a:t>		Dayssincereview								 AdditionalNumberof-Scoring</a:t>
            </a:r>
          </a:p>
          <a:p>
            <a:pPr marL="0" indent="0">
              <a:buNone/>
            </a:pPr>
            <a:r>
              <a:rPr lang="en-US" sz="1400" dirty="0"/>
              <a:t>		Latitude										 Longitude</a:t>
            </a:r>
          </a:p>
        </p:txBody>
      </p:sp>
    </p:spTree>
    <p:extLst>
      <p:ext uri="{BB962C8B-B14F-4D97-AF65-F5344CB8AC3E}">
        <p14:creationId xmlns:p14="http://schemas.microsoft.com/office/powerpoint/2010/main" val="3872003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F65C-6ACA-9C91-6072-A0A1959DF731}"/>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7CEC9119-10F4-0BCF-6C67-6B9EFD8BF84F}"/>
              </a:ext>
            </a:extLst>
          </p:cNvPr>
          <p:cNvSpPr>
            <a:spLocks noGrp="1"/>
          </p:cNvSpPr>
          <p:nvPr>
            <p:ph idx="1"/>
          </p:nvPr>
        </p:nvSpPr>
        <p:spPr>
          <a:xfrm>
            <a:off x="1103312" y="1408386"/>
            <a:ext cx="10384495" cy="4840013"/>
          </a:xfrm>
        </p:spPr>
        <p:txBody>
          <a:bodyPr/>
          <a:lstStyle/>
          <a:p>
            <a:r>
              <a:rPr lang="en-US" sz="2800" dirty="0"/>
              <a:t>NLP(Natural Language Processing):</a:t>
            </a:r>
          </a:p>
          <a:p>
            <a:pPr marL="0" indent="0">
              <a:buNone/>
            </a:pPr>
            <a:endParaRPr lang="en-US" sz="2800" dirty="0">
              <a:solidFill>
                <a:srgbClr val="FF0000"/>
              </a:solidFill>
            </a:endParaRPr>
          </a:p>
          <a:p>
            <a:pPr marL="457200" lvl="1" indent="0">
              <a:buNone/>
            </a:pPr>
            <a:r>
              <a:rPr lang="en-US" dirty="0"/>
              <a:t>It has ability to not just read but understands and interpret human language.</a:t>
            </a:r>
          </a:p>
          <a:p>
            <a:pPr marL="457200" lvl="1" indent="0">
              <a:buNone/>
            </a:pPr>
            <a:endParaRPr lang="en-US" dirty="0"/>
          </a:p>
          <a:p>
            <a:pPr marL="457200" lvl="1" indent="0">
              <a:buNone/>
            </a:pPr>
            <a:r>
              <a:rPr lang="en-US" dirty="0"/>
              <a:t>NLP tools process data in real time, 24/7, and apply the same criteria to all your data, so you can ensure the results you receive are accurate – and not riddled with inconsistencies.</a:t>
            </a:r>
          </a:p>
        </p:txBody>
      </p:sp>
    </p:spTree>
    <p:extLst>
      <p:ext uri="{BB962C8B-B14F-4D97-AF65-F5344CB8AC3E}">
        <p14:creationId xmlns:p14="http://schemas.microsoft.com/office/powerpoint/2010/main" val="221682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ED50-73FB-BC64-E4CD-740A60B1B5FA}"/>
              </a:ext>
            </a:extLst>
          </p:cNvPr>
          <p:cNvSpPr>
            <a:spLocks noGrp="1"/>
          </p:cNvSpPr>
          <p:nvPr>
            <p:ph type="title"/>
          </p:nvPr>
        </p:nvSpPr>
        <p:spPr/>
        <p:txBody>
          <a:bodyPr/>
          <a:lstStyle/>
          <a:p>
            <a:r>
              <a:rPr lang="en-US" dirty="0"/>
              <a:t>Bag of Words ( BOW)</a:t>
            </a:r>
          </a:p>
        </p:txBody>
      </p:sp>
      <p:sp>
        <p:nvSpPr>
          <p:cNvPr id="3" name="Content Placeholder 2">
            <a:extLst>
              <a:ext uri="{FF2B5EF4-FFF2-40B4-BE49-F238E27FC236}">
                <a16:creationId xmlns:a16="http://schemas.microsoft.com/office/drawing/2014/main" id="{D164E08E-653F-A55E-0B36-9B9A2B73AAF5}"/>
              </a:ext>
            </a:extLst>
          </p:cNvPr>
          <p:cNvSpPr>
            <a:spLocks noGrp="1"/>
          </p:cNvSpPr>
          <p:nvPr>
            <p:ph idx="1"/>
          </p:nvPr>
        </p:nvSpPr>
        <p:spPr/>
        <p:txBody>
          <a:bodyPr/>
          <a:lstStyle/>
          <a:p>
            <a:r>
              <a:rPr lang="en-US" dirty="0"/>
              <a:t>Raw text is initially preprocessed and the processing and cleaning techniques</a:t>
            </a:r>
          </a:p>
          <a:p>
            <a:endParaRPr lang="en-US" dirty="0"/>
          </a:p>
          <a:p>
            <a:r>
              <a:rPr lang="en-US" dirty="0"/>
              <a:t>Remove all unnecessary special characters, if there are words of other accent like polish, German, Spanish etc. Remove or replace them or add the right </a:t>
            </a:r>
            <a:r>
              <a:rPr lang="en-US" dirty="0" err="1"/>
              <a:t>unicode</a:t>
            </a:r>
            <a:r>
              <a:rPr lang="en-US" dirty="0"/>
              <a:t> to make them readable for machine.</a:t>
            </a:r>
          </a:p>
        </p:txBody>
      </p:sp>
    </p:spTree>
    <p:extLst>
      <p:ext uri="{BB962C8B-B14F-4D97-AF65-F5344CB8AC3E}">
        <p14:creationId xmlns:p14="http://schemas.microsoft.com/office/powerpoint/2010/main" val="3984814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A9B11-EB11-941A-BD0A-083462E171B9}"/>
              </a:ext>
            </a:extLst>
          </p:cNvPr>
          <p:cNvSpPr>
            <a:spLocks noGrp="1"/>
          </p:cNvSpPr>
          <p:nvPr>
            <p:ph type="title"/>
          </p:nvPr>
        </p:nvSpPr>
        <p:spPr>
          <a:xfrm>
            <a:off x="648929" y="629266"/>
            <a:ext cx="4944152" cy="1622321"/>
          </a:xfrm>
        </p:spPr>
        <p:txBody>
          <a:bodyPr>
            <a:normAutofit/>
          </a:bodyPr>
          <a:lstStyle/>
          <a:p>
            <a:r>
              <a:rPr lang="en-US" dirty="0">
                <a:solidFill>
                  <a:srgbClr val="EBEBEB"/>
                </a:solidFill>
              </a:rPr>
              <a:t>Lemmatization</a:t>
            </a:r>
          </a:p>
        </p:txBody>
      </p:sp>
      <p:sp>
        <p:nvSpPr>
          <p:cNvPr id="4105" name="Rectangle 4104">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7"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emming and Lemmatization – Study Machine Learning">
            <a:extLst>
              <a:ext uri="{FF2B5EF4-FFF2-40B4-BE49-F238E27FC236}">
                <a16:creationId xmlns:a16="http://schemas.microsoft.com/office/drawing/2014/main" id="{88B183C4-CBC3-3ED1-A678-CB8496EC9F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0689" y="2568567"/>
            <a:ext cx="4163991" cy="157131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CB624DF-2D10-F127-A2E3-9C77384158C5}"/>
              </a:ext>
            </a:extLst>
          </p:cNvPr>
          <p:cNvSpPr>
            <a:spLocks noGrp="1"/>
          </p:cNvSpPr>
          <p:nvPr>
            <p:ph idx="1"/>
          </p:nvPr>
        </p:nvSpPr>
        <p:spPr>
          <a:xfrm>
            <a:off x="648930" y="2438400"/>
            <a:ext cx="4944151" cy="3785419"/>
          </a:xfrm>
        </p:spPr>
        <p:txBody>
          <a:bodyPr>
            <a:normAutofit/>
          </a:bodyPr>
          <a:lstStyle/>
          <a:p>
            <a:r>
              <a:rPr lang="en-US" dirty="0">
                <a:solidFill>
                  <a:srgbClr val="FFFFFF"/>
                </a:solidFill>
              </a:rPr>
              <a:t>Methods used by search engines and chatbots to analyze the meaning behind a word. </a:t>
            </a:r>
          </a:p>
          <a:p>
            <a:endParaRPr lang="en-US" dirty="0">
              <a:solidFill>
                <a:srgbClr val="FFFFFF"/>
              </a:solidFill>
            </a:endParaRPr>
          </a:p>
          <a:p>
            <a:r>
              <a:rPr lang="en-US" dirty="0">
                <a:solidFill>
                  <a:srgbClr val="FFFFFF"/>
                </a:solidFill>
              </a:rPr>
              <a:t>Stemming uses the stem of the word</a:t>
            </a:r>
          </a:p>
          <a:p>
            <a:endParaRPr lang="en-US" dirty="0">
              <a:solidFill>
                <a:srgbClr val="FFFFFF"/>
              </a:solidFill>
            </a:endParaRPr>
          </a:p>
          <a:p>
            <a:r>
              <a:rPr lang="en-US" dirty="0">
                <a:solidFill>
                  <a:srgbClr val="FFFFFF"/>
                </a:solidFill>
              </a:rPr>
              <a:t>Lemmatization uses the context in which the word is being used</a:t>
            </a:r>
          </a:p>
        </p:txBody>
      </p:sp>
    </p:spTree>
    <p:extLst>
      <p:ext uri="{BB962C8B-B14F-4D97-AF65-F5344CB8AC3E}">
        <p14:creationId xmlns:p14="http://schemas.microsoft.com/office/powerpoint/2010/main" val="38853250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58DDE-FF47-731B-ADF6-4D5461A99E7C}"/>
              </a:ext>
            </a:extLst>
          </p:cNvPr>
          <p:cNvSpPr>
            <a:spLocks noGrp="1"/>
          </p:cNvSpPr>
          <p:nvPr>
            <p:ph type="title"/>
          </p:nvPr>
        </p:nvSpPr>
        <p:spPr>
          <a:xfrm>
            <a:off x="648929" y="629266"/>
            <a:ext cx="4944152" cy="1622321"/>
          </a:xfrm>
        </p:spPr>
        <p:txBody>
          <a:bodyPr>
            <a:normAutofit/>
          </a:bodyPr>
          <a:lstStyle/>
          <a:p>
            <a:pPr>
              <a:lnSpc>
                <a:spcPct val="90000"/>
              </a:lnSpc>
            </a:pPr>
            <a:r>
              <a:rPr lang="en-US" sz="3300">
                <a:solidFill>
                  <a:srgbClr val="EBEBEB"/>
                </a:solidFill>
              </a:rPr>
              <a:t>TF-IDF (Term Frequency and Inverse Dense Frequency)</a:t>
            </a:r>
          </a:p>
        </p:txBody>
      </p:sp>
      <p:sp>
        <p:nvSpPr>
          <p:cNvPr id="12" name="Rectangle 11">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with medium confidence">
            <a:extLst>
              <a:ext uri="{FF2B5EF4-FFF2-40B4-BE49-F238E27FC236}">
                <a16:creationId xmlns:a16="http://schemas.microsoft.com/office/drawing/2014/main" id="{97A8CB9A-4F6C-3838-8F6D-E66964827D86}"/>
              </a:ext>
            </a:extLst>
          </p:cNvPr>
          <p:cNvPicPr>
            <a:picLocks noChangeAspect="1"/>
          </p:cNvPicPr>
          <p:nvPr/>
        </p:nvPicPr>
        <p:blipFill>
          <a:blip r:embed="rId3"/>
          <a:stretch>
            <a:fillRect/>
          </a:stretch>
        </p:blipFill>
        <p:spPr>
          <a:xfrm>
            <a:off x="7060689" y="1371599"/>
            <a:ext cx="4482381" cy="3871913"/>
          </a:xfrm>
          <a:prstGeom prst="rect">
            <a:avLst/>
          </a:prstGeom>
          <a:effectLst/>
        </p:spPr>
      </p:pic>
      <p:sp>
        <p:nvSpPr>
          <p:cNvPr id="16" name="Rectangle 15">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4AF4F10-8D75-19BB-47A7-0E79E28F4342}"/>
              </a:ext>
            </a:extLst>
          </p:cNvPr>
          <p:cNvSpPr>
            <a:spLocks noGrp="1"/>
          </p:cNvSpPr>
          <p:nvPr>
            <p:ph idx="1"/>
          </p:nvPr>
        </p:nvSpPr>
        <p:spPr>
          <a:xfrm>
            <a:off x="648930" y="2438400"/>
            <a:ext cx="4944151" cy="3785419"/>
          </a:xfrm>
        </p:spPr>
        <p:txBody>
          <a:bodyPr>
            <a:normAutofit lnSpcReduction="10000"/>
          </a:bodyPr>
          <a:lstStyle/>
          <a:p>
            <a:pPr>
              <a:lnSpc>
                <a:spcPct val="90000"/>
              </a:lnSpc>
            </a:pPr>
            <a:r>
              <a:rPr lang="en-US" sz="1500" dirty="0">
                <a:solidFill>
                  <a:srgbClr val="FFFFFF"/>
                </a:solidFill>
              </a:rPr>
              <a:t>Inverse document frequency looks at how common (or uncommon) a word is amongst the document</a:t>
            </a:r>
          </a:p>
          <a:p>
            <a:pPr marL="914400" lvl="2" indent="0">
              <a:lnSpc>
                <a:spcPct val="90000"/>
              </a:lnSpc>
              <a:buNone/>
            </a:pPr>
            <a:r>
              <a:rPr lang="en-US" sz="1500" dirty="0">
                <a:solidFill>
                  <a:srgbClr val="FFFFFF"/>
                </a:solidFill>
              </a:rPr>
              <a:t>IDF =Log [(# Number of documents) / (Number of documents containing the word)]</a:t>
            </a:r>
          </a:p>
          <a:p>
            <a:pPr marL="914400" lvl="2" indent="0">
              <a:lnSpc>
                <a:spcPct val="90000"/>
              </a:lnSpc>
              <a:buNone/>
            </a:pPr>
            <a:endParaRPr lang="en-US" sz="1500" dirty="0">
              <a:solidFill>
                <a:srgbClr val="FFFFFF"/>
              </a:solidFill>
            </a:endParaRPr>
          </a:p>
          <a:p>
            <a:pPr>
              <a:lnSpc>
                <a:spcPct val="90000"/>
              </a:lnSpc>
            </a:pPr>
            <a:r>
              <a:rPr lang="en-US" sz="1500" dirty="0">
                <a:solidFill>
                  <a:srgbClr val="FFFFFF"/>
                </a:solidFill>
              </a:rPr>
              <a:t>Term frequency works by looking at the frequency of a particular term you are concerned with relative to the document</a:t>
            </a:r>
          </a:p>
          <a:p>
            <a:pPr marL="0" indent="0">
              <a:lnSpc>
                <a:spcPct val="90000"/>
              </a:lnSpc>
              <a:buNone/>
            </a:pPr>
            <a:r>
              <a:rPr lang="en-US" sz="1500" dirty="0">
                <a:solidFill>
                  <a:srgbClr val="FFFFFF"/>
                </a:solidFill>
              </a:rPr>
              <a:t>	 TF = (Number of repetitions of word in a 		 document) / (# of words in document)</a:t>
            </a:r>
          </a:p>
          <a:p>
            <a:pPr marL="0" indent="0">
              <a:lnSpc>
                <a:spcPct val="90000"/>
              </a:lnSpc>
              <a:buNone/>
            </a:pPr>
            <a:r>
              <a:rPr lang="en-US" sz="1500" dirty="0">
                <a:solidFill>
                  <a:srgbClr val="FFFFFF"/>
                </a:solidFill>
              </a:rPr>
              <a:t>	</a:t>
            </a:r>
          </a:p>
          <a:p>
            <a:pPr marL="0" indent="0">
              <a:lnSpc>
                <a:spcPct val="90000"/>
              </a:lnSpc>
              <a:buNone/>
            </a:pPr>
            <a:r>
              <a:rPr lang="en-US" sz="1500" dirty="0">
                <a:solidFill>
                  <a:srgbClr val="FFFFFF"/>
                </a:solidFill>
              </a:rPr>
              <a:t>		</a:t>
            </a:r>
            <a:r>
              <a:rPr lang="en-US" sz="1500" dirty="0">
                <a:solidFill>
                  <a:srgbClr val="FF0000"/>
                </a:solidFill>
              </a:rPr>
              <a:t>TF – IDF = TF(t, d) * IDF(t)</a:t>
            </a:r>
          </a:p>
          <a:p>
            <a:pPr marL="0" indent="0">
              <a:lnSpc>
                <a:spcPct val="90000"/>
              </a:lnSpc>
              <a:buNone/>
            </a:pPr>
            <a:r>
              <a:rPr lang="en-US" sz="1500" dirty="0">
                <a:solidFill>
                  <a:srgbClr val="FFFFFF"/>
                </a:solidFill>
              </a:rPr>
              <a:t>	</a:t>
            </a:r>
          </a:p>
        </p:txBody>
      </p:sp>
    </p:spTree>
    <p:extLst>
      <p:ext uri="{BB962C8B-B14F-4D97-AF65-F5344CB8AC3E}">
        <p14:creationId xmlns:p14="http://schemas.microsoft.com/office/powerpoint/2010/main" val="417827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311B-F897-B9F9-D0DA-3F38190C119D}"/>
              </a:ext>
            </a:extLst>
          </p:cNvPr>
          <p:cNvSpPr>
            <a:spLocks noGrp="1"/>
          </p:cNvSpPr>
          <p:nvPr>
            <p:ph type="title"/>
          </p:nvPr>
        </p:nvSpPr>
        <p:spPr>
          <a:xfrm>
            <a:off x="646112" y="452718"/>
            <a:ext cx="5629222" cy="1400530"/>
          </a:xfrm>
        </p:spPr>
        <p:txBody>
          <a:bodyPr>
            <a:normAutofit/>
          </a:bodyPr>
          <a:lstStyle/>
          <a:p>
            <a:r>
              <a:rPr lang="en-US"/>
              <a:t>Word2vec</a:t>
            </a:r>
          </a:p>
        </p:txBody>
      </p:sp>
      <p:sp>
        <p:nvSpPr>
          <p:cNvPr id="32" name="Freeform: Shape 31">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4"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539AB3A-C38D-F8F3-7663-62F180FE24F0}"/>
              </a:ext>
            </a:extLst>
          </p:cNvPr>
          <p:cNvPicPr>
            <a:picLocks noChangeAspect="1"/>
          </p:cNvPicPr>
          <p:nvPr/>
        </p:nvPicPr>
        <p:blipFill rotWithShape="1">
          <a:blip r:embed="rId4"/>
          <a:srcRect r="2" b="11726"/>
          <a:stretch/>
        </p:blipFill>
        <p:spPr>
          <a:xfrm>
            <a:off x="7563742" y="1258670"/>
            <a:ext cx="3980139" cy="2020259"/>
          </a:xfrm>
          <a:prstGeom prst="rect">
            <a:avLst/>
          </a:prstGeom>
          <a:effectLst/>
        </p:spPr>
      </p:pic>
      <p:sp>
        <p:nvSpPr>
          <p:cNvPr id="36" name="Rectangle 35">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39EFD-8ECD-D495-83C8-6121EF62AFEF}"/>
              </a:ext>
            </a:extLst>
          </p:cNvPr>
          <p:cNvSpPr>
            <a:spLocks noGrp="1"/>
          </p:cNvSpPr>
          <p:nvPr>
            <p:ph idx="1"/>
          </p:nvPr>
        </p:nvSpPr>
        <p:spPr>
          <a:xfrm>
            <a:off x="646112" y="2052918"/>
            <a:ext cx="5628635" cy="4195481"/>
          </a:xfrm>
        </p:spPr>
        <p:txBody>
          <a:bodyPr>
            <a:normAutofit/>
          </a:bodyPr>
          <a:lstStyle/>
          <a:p>
            <a:pPr marL="0" indent="0">
              <a:buNone/>
            </a:pPr>
            <a:endParaRPr lang="en-US" dirty="0"/>
          </a:p>
          <a:p>
            <a:pPr marL="0" indent="0">
              <a:buNone/>
            </a:pPr>
            <a:endParaRPr lang="en-US" dirty="0"/>
          </a:p>
          <a:p>
            <a:pPr marL="0" indent="0">
              <a:buNone/>
            </a:pPr>
            <a:r>
              <a:rPr lang="en-US" dirty="0"/>
              <a:t>Word2Vec is a natural language processing technique used for generating word embeddings, which are numerical vector representations of words.</a:t>
            </a:r>
          </a:p>
          <a:p>
            <a:pPr marL="0" indent="0">
              <a:buNone/>
            </a:pPr>
            <a:endParaRPr lang="en-US" dirty="0"/>
          </a:p>
        </p:txBody>
      </p:sp>
      <p:pic>
        <p:nvPicPr>
          <p:cNvPr id="6" name="Picture 5">
            <a:extLst>
              <a:ext uri="{FF2B5EF4-FFF2-40B4-BE49-F238E27FC236}">
                <a16:creationId xmlns:a16="http://schemas.microsoft.com/office/drawing/2014/main" id="{AB5CAF35-8C7E-2B3F-AB99-694602E9143C}"/>
              </a:ext>
            </a:extLst>
          </p:cNvPr>
          <p:cNvPicPr>
            <a:picLocks noChangeAspect="1"/>
          </p:cNvPicPr>
          <p:nvPr/>
        </p:nvPicPr>
        <p:blipFill rotWithShape="1">
          <a:blip r:embed="rId5"/>
          <a:srcRect l="4316" r="9002" b="3"/>
          <a:stretch/>
        </p:blipFill>
        <p:spPr>
          <a:xfrm>
            <a:off x="7563742" y="4156986"/>
            <a:ext cx="3980139" cy="2020266"/>
          </a:xfrm>
          <a:prstGeom prst="rect">
            <a:avLst/>
          </a:prstGeom>
          <a:effectLst/>
        </p:spPr>
      </p:pic>
      <p:pic>
        <p:nvPicPr>
          <p:cNvPr id="8" name="Picture 7" descr="Graphical user interface, text, application&#10;&#10;Description automatically generated">
            <a:extLst>
              <a:ext uri="{FF2B5EF4-FFF2-40B4-BE49-F238E27FC236}">
                <a16:creationId xmlns:a16="http://schemas.microsoft.com/office/drawing/2014/main" id="{D7CA21FA-5216-3A3A-B811-46E4525E0DF1}"/>
              </a:ext>
            </a:extLst>
          </p:cNvPr>
          <p:cNvPicPr>
            <a:picLocks noChangeAspect="1"/>
          </p:cNvPicPr>
          <p:nvPr/>
        </p:nvPicPr>
        <p:blipFill>
          <a:blip r:embed="rId6"/>
          <a:stretch>
            <a:fillRect/>
          </a:stretch>
        </p:blipFill>
        <p:spPr>
          <a:xfrm>
            <a:off x="7358063" y="3897384"/>
            <a:ext cx="4670202" cy="2539469"/>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7F3FDF2-07ED-3E3E-1180-C7AADD645DD0}"/>
              </a:ext>
            </a:extLst>
          </p:cNvPr>
          <p:cNvPicPr>
            <a:picLocks noChangeAspect="1"/>
          </p:cNvPicPr>
          <p:nvPr/>
        </p:nvPicPr>
        <p:blipFill>
          <a:blip r:embed="rId4"/>
          <a:stretch>
            <a:fillRect/>
          </a:stretch>
        </p:blipFill>
        <p:spPr>
          <a:xfrm>
            <a:off x="7358063" y="971550"/>
            <a:ext cx="4670201" cy="2738091"/>
          </a:xfrm>
          <a:prstGeom prst="rect">
            <a:avLst/>
          </a:prstGeom>
        </p:spPr>
      </p:pic>
    </p:spTree>
    <p:extLst>
      <p:ext uri="{BB962C8B-B14F-4D97-AF65-F5344CB8AC3E}">
        <p14:creationId xmlns:p14="http://schemas.microsoft.com/office/powerpoint/2010/main" val="1775552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7206-1E90-6534-493B-2B8CC287E26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32D4AD01-952A-D6F5-3CD5-5D5912D9CD5E}"/>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It is flexible, easy to use machine learning algorithm that produces, even without hyper-parameter tuning.</a:t>
            </a:r>
          </a:p>
          <a:p>
            <a:endParaRPr lang="en-US" dirty="0">
              <a:latin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 "forest" it builds, is an ensemble of decision trees, usually trained with the “bagging” method</a:t>
            </a:r>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530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5C9E-9B41-B2C8-8326-666199EF9938}"/>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4F8B2FEA-728E-83F2-E84E-1B73812691C5}"/>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Sentiment analysis is a technique used in Natural Language Processing that extracts emotions from raw texts. Most ecommerce sites, including Amazon, Flipkart, and Google, have a variety of applications built on this technology.</a:t>
            </a:r>
          </a:p>
          <a:p>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Consider the Google Translate app. It is particularly good at comprehending, analyzing, and translating data.</a:t>
            </a:r>
            <a:endParaRPr lang="en-US" dirty="0"/>
          </a:p>
        </p:txBody>
      </p:sp>
    </p:spTree>
    <p:extLst>
      <p:ext uri="{BB962C8B-B14F-4D97-AF65-F5344CB8AC3E}">
        <p14:creationId xmlns:p14="http://schemas.microsoft.com/office/powerpoint/2010/main" val="485635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D189-BC05-2918-3D93-15692C53DFA9}"/>
              </a:ext>
            </a:extLst>
          </p:cNvPr>
          <p:cNvSpPr>
            <a:spLocks noGrp="1"/>
          </p:cNvSpPr>
          <p:nvPr>
            <p:ph type="title"/>
          </p:nvPr>
        </p:nvSpPr>
        <p:spPr/>
        <p:txBody>
          <a:bodyPr/>
          <a:lstStyle/>
          <a:p>
            <a:r>
              <a:rPr lang="en-US" dirty="0"/>
              <a:t>Infrastructure</a:t>
            </a:r>
          </a:p>
        </p:txBody>
      </p:sp>
      <p:pic>
        <p:nvPicPr>
          <p:cNvPr id="3076" name="Picture 4" descr="Project Jupyter - Wikipedia">
            <a:extLst>
              <a:ext uri="{FF2B5EF4-FFF2-40B4-BE49-F238E27FC236}">
                <a16:creationId xmlns:a16="http://schemas.microsoft.com/office/drawing/2014/main" id="{8D33AB01-DF32-210F-AAA9-B6EDD90D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463" y="2143124"/>
            <a:ext cx="1292224" cy="12858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ructure your code better in Google Colab with Text and Code Cells | by  Mitesh Parmar | Medium">
            <a:extLst>
              <a:ext uri="{FF2B5EF4-FFF2-40B4-BE49-F238E27FC236}">
                <a16:creationId xmlns:a16="http://schemas.microsoft.com/office/drawing/2014/main" id="{24E1141D-B158-2B4B-D57C-EDFA715DD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18" y="2251189"/>
            <a:ext cx="1743320" cy="9429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307B69D4-95A4-9F21-237D-333489CA2D1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71588" y="2251190"/>
            <a:ext cx="1400175" cy="9429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roduction to NLTK library in Python | by Uzair Adamjee | Python in Plain  English">
            <a:extLst>
              <a:ext uri="{FF2B5EF4-FFF2-40B4-BE49-F238E27FC236}">
                <a16:creationId xmlns:a16="http://schemas.microsoft.com/office/drawing/2014/main" id="{19F00F4B-A472-7C29-4D30-A8A8E6264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7" y="2143124"/>
            <a:ext cx="1566861" cy="11106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Gensim? — gensim">
            <a:extLst>
              <a:ext uri="{FF2B5EF4-FFF2-40B4-BE49-F238E27FC236}">
                <a16:creationId xmlns:a16="http://schemas.microsoft.com/office/drawing/2014/main" id="{83F84FA0-F3D6-AA39-3AFA-AB138DA0D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5816" y="1497906"/>
            <a:ext cx="2938460" cy="24495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w Accurate Is Review Sentiment Analysis? | Travel Media Group">
            <a:extLst>
              <a:ext uri="{FF2B5EF4-FFF2-40B4-BE49-F238E27FC236}">
                <a16:creationId xmlns:a16="http://schemas.microsoft.com/office/drawing/2014/main" id="{19CC27A5-D940-2E76-0C9B-567C874E2D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8874" y="3718876"/>
            <a:ext cx="6715125" cy="291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207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E644-FB86-6401-ECE4-8A678045CA47}"/>
              </a:ext>
            </a:extLst>
          </p:cNvPr>
          <p:cNvSpPr>
            <a:spLocks noGrp="1"/>
          </p:cNvSpPr>
          <p:nvPr>
            <p:ph type="title"/>
          </p:nvPr>
        </p:nvSpPr>
        <p:spPr/>
        <p:txBody>
          <a:bodyPr/>
          <a:lstStyle/>
          <a:p>
            <a:r>
              <a:rPr lang="en-US" dirty="0"/>
              <a:t>System Architecture</a:t>
            </a:r>
            <a:br>
              <a:rPr lang="en-US" dirty="0"/>
            </a:br>
            <a:r>
              <a:rPr lang="en-US" dirty="0"/>
              <a:t>					</a:t>
            </a:r>
            <a:endParaRPr lang="en-US" sz="1400" dirty="0"/>
          </a:p>
        </p:txBody>
      </p:sp>
      <p:graphicFrame>
        <p:nvGraphicFramePr>
          <p:cNvPr id="4" name="Content Placeholder 3">
            <a:extLst>
              <a:ext uri="{FF2B5EF4-FFF2-40B4-BE49-F238E27FC236}">
                <a16:creationId xmlns:a16="http://schemas.microsoft.com/office/drawing/2014/main" id="{D380EA15-43D8-8016-AD16-57A6F689F9C5}"/>
              </a:ext>
            </a:extLst>
          </p:cNvPr>
          <p:cNvGraphicFramePr>
            <a:graphicFrameLocks noGrp="1"/>
          </p:cNvGraphicFramePr>
          <p:nvPr>
            <p:ph idx="1"/>
            <p:extLst>
              <p:ext uri="{D42A27DB-BD31-4B8C-83A1-F6EECF244321}">
                <p14:modId xmlns:p14="http://schemas.microsoft.com/office/powerpoint/2010/main" val="1544281376"/>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descr="Graphical user interface, diagram&#10;&#10;Description automatically generated">
            <a:extLst>
              <a:ext uri="{FF2B5EF4-FFF2-40B4-BE49-F238E27FC236}">
                <a16:creationId xmlns:a16="http://schemas.microsoft.com/office/drawing/2014/main" id="{80188F79-D16D-48D6-7271-19D2E5D56C17}"/>
              </a:ext>
            </a:extLst>
          </p:cNvPr>
          <p:cNvPicPr>
            <a:picLocks noChangeAspect="1"/>
          </p:cNvPicPr>
          <p:nvPr/>
        </p:nvPicPr>
        <p:blipFill rotWithShape="1">
          <a:blip r:embed="rId8"/>
          <a:srcRect l="8615"/>
          <a:stretch/>
        </p:blipFill>
        <p:spPr>
          <a:xfrm>
            <a:off x="839244" y="1290181"/>
            <a:ext cx="11164301" cy="5115101"/>
          </a:xfrm>
          <a:prstGeom prst="rect">
            <a:avLst/>
          </a:prstGeom>
        </p:spPr>
      </p:pic>
    </p:spTree>
    <p:extLst>
      <p:ext uri="{BB962C8B-B14F-4D97-AF65-F5344CB8AC3E}">
        <p14:creationId xmlns:p14="http://schemas.microsoft.com/office/powerpoint/2010/main" val="38029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8"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F9ECE9-6413-7E01-5390-4AD27A69CDFF}"/>
              </a:ext>
            </a:extLst>
          </p:cNvPr>
          <p:cNvSpPr>
            <a:spLocks noGrp="1"/>
          </p:cNvSpPr>
          <p:nvPr>
            <p:ph type="title"/>
          </p:nvPr>
        </p:nvSpPr>
        <p:spPr>
          <a:xfrm>
            <a:off x="8000837" y="1325880"/>
            <a:ext cx="3543464" cy="3066507"/>
          </a:xfrm>
        </p:spPr>
        <p:txBody>
          <a:bodyPr vert="horz" lIns="91440" tIns="45720" rIns="91440" bIns="45720" rtlCol="0" anchor="b">
            <a:normAutofit/>
          </a:bodyPr>
          <a:lstStyle/>
          <a:p>
            <a:r>
              <a:rPr lang="en-US" sz="4800">
                <a:solidFill>
                  <a:srgbClr val="EBEBEB"/>
                </a:solidFill>
              </a:rPr>
              <a:t>Workflow</a:t>
            </a:r>
          </a:p>
        </p:txBody>
      </p:sp>
      <p:sp>
        <p:nvSpPr>
          <p:cNvPr id="3" name="Content Placeholder 2">
            <a:extLst>
              <a:ext uri="{FF2B5EF4-FFF2-40B4-BE49-F238E27FC236}">
                <a16:creationId xmlns:a16="http://schemas.microsoft.com/office/drawing/2014/main" id="{BE854CDD-85D3-FEF9-8AD2-FB73B13A176C}"/>
              </a:ext>
            </a:extLst>
          </p:cNvPr>
          <p:cNvSpPr>
            <a:spLocks noGrp="1"/>
          </p:cNvSpPr>
          <p:nvPr>
            <p:ph idx="1"/>
          </p:nvPr>
        </p:nvSpPr>
        <p:spPr>
          <a:xfrm>
            <a:off x="7973137" y="4588329"/>
            <a:ext cx="3571163" cy="1621508"/>
          </a:xfrm>
        </p:spPr>
        <p:txBody>
          <a:bodyPr vert="horz" lIns="91440" tIns="45720" rIns="91440" bIns="45720" rtlCol="0" anchor="t">
            <a:normAutofit/>
          </a:bodyPr>
          <a:lstStyle/>
          <a:p>
            <a:pPr marL="0" indent="0">
              <a:buNone/>
            </a:pPr>
            <a:r>
              <a:rPr lang="en-US" sz="1800" cap="all">
                <a:solidFill>
                  <a:schemeClr val="tx2">
                    <a:lumMod val="40000"/>
                    <a:lumOff val="60000"/>
                  </a:schemeClr>
                </a:solidFill>
              </a:rPr>
              <a:t>Milestone 1: Data Exploration &amp; Preparation</a:t>
            </a:r>
          </a:p>
        </p:txBody>
      </p:sp>
      <p:sp>
        <p:nvSpPr>
          <p:cNvPr id="23"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3666"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C883EACA-0689-3693-F030-53ABDBD424EA}"/>
              </a:ext>
            </a:extLst>
          </p:cNvPr>
          <p:cNvPicPr>
            <a:picLocks noChangeAspect="1"/>
          </p:cNvPicPr>
          <p:nvPr/>
        </p:nvPicPr>
        <p:blipFill rotWithShape="1">
          <a:blip r:embed="rId7"/>
          <a:srcRect r="40312" b="-1"/>
          <a:stretch/>
        </p:blipFill>
        <p:spPr>
          <a:xfrm>
            <a:off x="20" y="10"/>
            <a:ext cx="7759920" cy="6857991"/>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5"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687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B6557-37EC-780E-2A68-B4B342033434}"/>
              </a:ext>
            </a:extLst>
          </p:cNvPr>
          <p:cNvSpPr>
            <a:spLocks noGrp="1"/>
          </p:cNvSpPr>
          <p:nvPr>
            <p:ph type="title"/>
          </p:nvPr>
        </p:nvSpPr>
        <p:spPr>
          <a:xfrm>
            <a:off x="648930" y="629266"/>
            <a:ext cx="3322912" cy="1641987"/>
          </a:xfrm>
        </p:spPr>
        <p:txBody>
          <a:bodyPr>
            <a:normAutofit/>
          </a:bodyPr>
          <a:lstStyle/>
          <a:p>
            <a:r>
              <a:rPr lang="en-US" dirty="0"/>
              <a:t>Workflow	</a:t>
            </a:r>
          </a:p>
        </p:txBody>
      </p:sp>
      <p:pic>
        <p:nvPicPr>
          <p:cNvPr id="6" name="Picture 5">
            <a:extLst>
              <a:ext uri="{FF2B5EF4-FFF2-40B4-BE49-F238E27FC236}">
                <a16:creationId xmlns:a16="http://schemas.microsoft.com/office/drawing/2014/main" id="{4286D6F4-5106-B302-426A-DFCCB495FA28}"/>
              </a:ext>
            </a:extLst>
          </p:cNvPr>
          <p:cNvPicPr>
            <a:picLocks noChangeAspect="1"/>
          </p:cNvPicPr>
          <p:nvPr/>
        </p:nvPicPr>
        <p:blipFill rotWithShape="1">
          <a:blip r:embed="rId4"/>
          <a:srcRect r="59474"/>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1" name="Rectangle 10">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C34B7F6-E57B-560A-D5D5-01CF9C43B4F0}"/>
              </a:ext>
            </a:extLst>
          </p:cNvPr>
          <p:cNvSpPr>
            <a:spLocks noGrp="1"/>
          </p:cNvSpPr>
          <p:nvPr>
            <p:ph idx="1"/>
          </p:nvPr>
        </p:nvSpPr>
        <p:spPr>
          <a:xfrm>
            <a:off x="647701" y="2438401"/>
            <a:ext cx="3324141" cy="3809998"/>
          </a:xfrm>
        </p:spPr>
        <p:txBody>
          <a:bodyPr>
            <a:normAutofit/>
          </a:bodyPr>
          <a:lstStyle/>
          <a:p>
            <a:pPr marL="0" indent="0">
              <a:lnSpc>
                <a:spcPct val="90000"/>
              </a:lnSpc>
              <a:buNone/>
            </a:pPr>
            <a:endParaRPr lang="en-US" dirty="0"/>
          </a:p>
          <a:p>
            <a:pPr marL="0" indent="0">
              <a:lnSpc>
                <a:spcPct val="90000"/>
              </a:lnSpc>
              <a:buNone/>
            </a:pPr>
            <a:r>
              <a:rPr lang="en-US" sz="2400" dirty="0"/>
              <a:t>Data Description</a:t>
            </a:r>
          </a:p>
          <a:p>
            <a:pPr marL="0" indent="0">
              <a:lnSpc>
                <a:spcPct val="90000"/>
              </a:lnSpc>
              <a:buNone/>
            </a:pPr>
            <a:endParaRPr lang="en-US" dirty="0"/>
          </a:p>
          <a:p>
            <a:pPr marL="0" indent="0">
              <a:lnSpc>
                <a:spcPct val="90000"/>
              </a:lnSpc>
              <a:buNone/>
            </a:pPr>
            <a:r>
              <a:rPr lang="en-US" dirty="0"/>
              <a:t>The data has been taken from </a:t>
            </a:r>
            <a:r>
              <a:rPr lang="en-US" dirty="0" err="1"/>
              <a:t>booking.com</a:t>
            </a:r>
            <a:r>
              <a:rPr lang="en-US" dirty="0"/>
              <a:t>, </a:t>
            </a:r>
            <a:r>
              <a:rPr lang="en-US" dirty="0" err="1"/>
              <a:t>kaggle</a:t>
            </a:r>
            <a:r>
              <a:rPr lang="en-US" dirty="0"/>
              <a:t> site and contains the following fields:</a:t>
            </a:r>
          </a:p>
          <a:p>
            <a:pPr marL="0" indent="0">
              <a:lnSpc>
                <a:spcPct val="90000"/>
              </a:lnSpc>
              <a:buNone/>
            </a:pPr>
            <a:endParaRPr lang="en-US" dirty="0"/>
          </a:p>
          <a:p>
            <a:pPr marL="0" indent="0">
              <a:lnSpc>
                <a:spcPct val="90000"/>
              </a:lnSpc>
              <a:buNone/>
            </a:pPr>
            <a:endParaRPr lang="en-US" dirty="0"/>
          </a:p>
          <a:p>
            <a:pPr marL="0" indent="0">
              <a:lnSpc>
                <a:spcPct val="90000"/>
              </a:lnSpc>
              <a:buNone/>
            </a:pPr>
            <a:r>
              <a:rPr lang="en-US" dirty="0"/>
              <a:t>		</a:t>
            </a:r>
          </a:p>
          <a:p>
            <a:pPr marL="0" indent="0">
              <a:lnSpc>
                <a:spcPct val="90000"/>
              </a:lnSpc>
              <a:buNone/>
            </a:pPr>
            <a:endParaRPr lang="en-US" dirty="0"/>
          </a:p>
          <a:p>
            <a:pPr marL="0" indent="0">
              <a:lnSpc>
                <a:spcPct val="90000"/>
              </a:lnSpc>
              <a:buNone/>
            </a:pPr>
            <a:endParaRPr lang="en-US" dirty="0"/>
          </a:p>
        </p:txBody>
      </p:sp>
    </p:spTree>
    <p:extLst>
      <p:ext uri="{BB962C8B-B14F-4D97-AF65-F5344CB8AC3E}">
        <p14:creationId xmlns:p14="http://schemas.microsoft.com/office/powerpoint/2010/main" val="1140435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C0B13FF8-2B3C-4BC1-B3E4-254B3F8C3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AFC0C-6519-745B-816B-C0F9B6E6D747}"/>
              </a:ext>
            </a:extLst>
          </p:cNvPr>
          <p:cNvSpPr>
            <a:spLocks noGrp="1"/>
          </p:cNvSpPr>
          <p:nvPr>
            <p:ph type="title"/>
          </p:nvPr>
        </p:nvSpPr>
        <p:spPr>
          <a:xfrm>
            <a:off x="635223" y="629266"/>
            <a:ext cx="3116690" cy="5594554"/>
          </a:xfrm>
        </p:spPr>
        <p:txBody>
          <a:bodyPr anchor="ctr">
            <a:normAutofit/>
          </a:bodyPr>
          <a:lstStyle/>
          <a:p>
            <a:r>
              <a:rPr lang="en-US" sz="4800" dirty="0">
                <a:solidFill>
                  <a:srgbClr val="EBEBEB"/>
                </a:solidFill>
              </a:rPr>
              <a:t>Contd..</a:t>
            </a:r>
          </a:p>
        </p:txBody>
      </p:sp>
      <p:sp>
        <p:nvSpPr>
          <p:cNvPr id="21" name="Freeform 7">
            <a:extLst>
              <a:ext uri="{FF2B5EF4-FFF2-40B4-BE49-F238E27FC236}">
                <a16:creationId xmlns:a16="http://schemas.microsoft.com/office/drawing/2014/main" id="{B9C1207E-FFD8-4821-AFE6-71C72436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2" name="Freeform: Shape 15">
            <a:extLst>
              <a:ext uri="{FF2B5EF4-FFF2-40B4-BE49-F238E27FC236}">
                <a16:creationId xmlns:a16="http://schemas.microsoft.com/office/drawing/2014/main" id="{2B199503-2632-490F-8EB2-759D88708F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 name="Rectangle 17">
            <a:extLst>
              <a:ext uri="{FF2B5EF4-FFF2-40B4-BE49-F238E27FC236}">
                <a16:creationId xmlns:a16="http://schemas.microsoft.com/office/drawing/2014/main" id="{F11C7CB4-0228-486A-931A-262ABB670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AAB39C1-10C6-CFC8-8111-F5D650996EB1}"/>
              </a:ext>
            </a:extLst>
          </p:cNvPr>
          <p:cNvSpPr>
            <a:spLocks noGrp="1"/>
          </p:cNvSpPr>
          <p:nvPr>
            <p:ph idx="1"/>
          </p:nvPr>
        </p:nvSpPr>
        <p:spPr>
          <a:xfrm>
            <a:off x="5048452" y="1410459"/>
            <a:ext cx="6495847" cy="1885146"/>
          </a:xfrm>
        </p:spPr>
        <p:txBody>
          <a:bodyPr>
            <a:normAutofit/>
          </a:bodyPr>
          <a:lstStyle/>
          <a:p>
            <a:pPr marL="0" indent="0">
              <a:buNone/>
            </a:pPr>
            <a:endParaRPr lang="en-US" sz="2800" dirty="0"/>
          </a:p>
          <a:p>
            <a:pPr marL="0" indent="0">
              <a:buNone/>
            </a:pPr>
            <a:r>
              <a:rPr lang="en-US" sz="2800" dirty="0"/>
              <a:t>Queries</a:t>
            </a:r>
          </a:p>
          <a:p>
            <a:pPr marL="0" indent="0">
              <a:buNone/>
            </a:pPr>
            <a:endParaRPr lang="en-US" dirty="0"/>
          </a:p>
          <a:p>
            <a:pPr marL="0" indent="0">
              <a:buNone/>
            </a:pPr>
            <a:endParaRPr lang="en-US" dirty="0"/>
          </a:p>
        </p:txBody>
      </p:sp>
      <p:pic>
        <p:nvPicPr>
          <p:cNvPr id="7" name="Picture 6" descr="Table&#10;&#10;Description automatically generated">
            <a:extLst>
              <a:ext uri="{FF2B5EF4-FFF2-40B4-BE49-F238E27FC236}">
                <a16:creationId xmlns:a16="http://schemas.microsoft.com/office/drawing/2014/main" id="{0C56BDFC-4615-EA2C-4691-EEF82E6A5CA2}"/>
              </a:ext>
            </a:extLst>
          </p:cNvPr>
          <p:cNvPicPr>
            <a:picLocks noChangeAspect="1"/>
          </p:cNvPicPr>
          <p:nvPr/>
        </p:nvPicPr>
        <p:blipFill>
          <a:blip r:embed="rId2"/>
          <a:stretch>
            <a:fillRect/>
          </a:stretch>
        </p:blipFill>
        <p:spPr>
          <a:xfrm>
            <a:off x="5048451" y="2865862"/>
            <a:ext cx="6491282" cy="2661426"/>
          </a:xfrm>
          <a:prstGeom prst="rect">
            <a:avLst/>
          </a:prstGeom>
          <a:effectLst/>
        </p:spPr>
      </p:pic>
    </p:spTree>
    <p:extLst>
      <p:ext uri="{BB962C8B-B14F-4D97-AF65-F5344CB8AC3E}">
        <p14:creationId xmlns:p14="http://schemas.microsoft.com/office/powerpoint/2010/main" val="139758805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D26C4-1119-20CF-7F6F-E0A76B09A12C}"/>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845819D0-C650-DBD4-8820-D99165EC2DC1}"/>
              </a:ext>
            </a:extLst>
          </p:cNvPr>
          <p:cNvSpPr>
            <a:spLocks noGrp="1"/>
          </p:cNvSpPr>
          <p:nvPr>
            <p:ph idx="1"/>
          </p:nvPr>
        </p:nvSpPr>
        <p:spPr/>
        <p:txBody>
          <a:bodyPr/>
          <a:lstStyle/>
          <a:p>
            <a:pPr marL="0" indent="0">
              <a:buNone/>
            </a:pPr>
            <a:r>
              <a:rPr lang="en-US" dirty="0"/>
              <a:t>Steps followed for data cleaning:</a:t>
            </a:r>
          </a:p>
          <a:p>
            <a:pPr marL="457200" indent="-457200">
              <a:buAutoNum type="arabicPeriod"/>
            </a:pPr>
            <a:r>
              <a:rPr lang="en-US" dirty="0"/>
              <a:t>Remove no negatives and no positives from data</a:t>
            </a:r>
          </a:p>
          <a:p>
            <a:pPr marL="457200" indent="-457200">
              <a:buAutoNum type="arabicPeriod"/>
            </a:pPr>
            <a:r>
              <a:rPr lang="en-US" dirty="0"/>
              <a:t>Clean textual data using</a:t>
            </a:r>
          </a:p>
          <a:p>
            <a:pPr marL="457200" indent="-457200">
              <a:buFont typeface="Wingdings 3" charset="2"/>
              <a:buAutoNum type="arabicPeriod"/>
            </a:pPr>
            <a:r>
              <a:rPr lang="en-US" dirty="0">
                <a:solidFill>
                  <a:srgbClr val="FFFFFF"/>
                </a:solidFill>
                <a:latin typeface="+mn-lt"/>
                <a:cs typeface="Times New Roman" panose="02020603050405020304" pitchFamily="18" charset="0"/>
              </a:rPr>
              <a:t>Parts of speech</a:t>
            </a:r>
            <a:endParaRPr lang="en-US" dirty="0"/>
          </a:p>
          <a:p>
            <a:pPr marL="457200" indent="-457200">
              <a:buAutoNum type="arabicPeriod"/>
            </a:pPr>
            <a:r>
              <a:rPr lang="en-US" dirty="0"/>
              <a:t>Word </a:t>
            </a:r>
            <a:r>
              <a:rPr lang="en-US" dirty="0">
                <a:solidFill>
                  <a:srgbClr val="FFFFFF"/>
                </a:solidFill>
                <a:effectLst/>
                <a:latin typeface="+mn-lt"/>
                <a:ea typeface="Calibri" panose="020F0502020204030204" pitchFamily="34" charset="0"/>
                <a:cs typeface="Times New Roman" panose="02020603050405020304" pitchFamily="18" charset="0"/>
              </a:rPr>
              <a:t>lemmatization</a:t>
            </a:r>
          </a:p>
          <a:p>
            <a:pPr marL="0" indent="0">
              <a:buNone/>
            </a:pPr>
            <a:endParaRPr lang="en-US" dirty="0">
              <a:solidFill>
                <a:srgbClr val="FFFFFF"/>
              </a:solidFill>
              <a:effectLst/>
              <a:latin typeface="+mn-lt"/>
              <a:ea typeface="Calibri" panose="020F0502020204030204" pitchFamily="34" charset="0"/>
              <a:cs typeface="Times New Roman" panose="02020603050405020304" pitchFamily="18" charset="0"/>
            </a:endParaRPr>
          </a:p>
          <a:p>
            <a:pPr marL="457200" indent="-457200">
              <a:buAutoNum type="arabicPeriod"/>
            </a:pPr>
            <a:endParaRPr lang="en-US" dirty="0"/>
          </a:p>
        </p:txBody>
      </p:sp>
    </p:spTree>
    <p:extLst>
      <p:ext uri="{BB962C8B-B14F-4D97-AF65-F5344CB8AC3E}">
        <p14:creationId xmlns:p14="http://schemas.microsoft.com/office/powerpoint/2010/main" val="3039520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2D0DD8-1296-4726-14B6-7060DF2EEB87}"/>
              </a:ext>
            </a:extLst>
          </p:cNvPr>
          <p:cNvSpPr>
            <a:spLocks noGrp="1"/>
          </p:cNvSpPr>
          <p:nvPr>
            <p:ph type="title"/>
          </p:nvPr>
        </p:nvSpPr>
        <p:spPr>
          <a:xfrm>
            <a:off x="643855" y="1447799"/>
            <a:ext cx="3108626" cy="1444752"/>
          </a:xfrm>
        </p:spPr>
        <p:txBody>
          <a:bodyPr anchor="b">
            <a:normAutofit/>
          </a:bodyPr>
          <a:lstStyle/>
          <a:p>
            <a:r>
              <a:rPr lang="en-US" sz="3200">
                <a:solidFill>
                  <a:srgbClr val="EBEBEB"/>
                </a:solidFill>
              </a:rPr>
              <a:t>CONTD..</a:t>
            </a:r>
          </a:p>
        </p:txBody>
      </p:sp>
      <p:sp>
        <p:nvSpPr>
          <p:cNvPr id="12"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6" name="Rectangle 15">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8D16836-A0F0-0D7F-A9D3-9575B0F72563}"/>
              </a:ext>
            </a:extLst>
          </p:cNvPr>
          <p:cNvSpPr>
            <a:spLocks noGrp="1"/>
          </p:cNvSpPr>
          <p:nvPr>
            <p:ph idx="1"/>
          </p:nvPr>
        </p:nvSpPr>
        <p:spPr>
          <a:xfrm>
            <a:off x="643855" y="3072385"/>
            <a:ext cx="3108057" cy="2947415"/>
          </a:xfrm>
        </p:spPr>
        <p:txBody>
          <a:bodyPr>
            <a:normAutofit/>
          </a:bodyPr>
          <a:lstStyle/>
          <a:p>
            <a:pPr marL="0" indent="0">
              <a:buNone/>
            </a:pPr>
            <a:r>
              <a:rPr lang="en-US" sz="1400">
                <a:solidFill>
                  <a:srgbClr val="FFFFFF"/>
                </a:solidFill>
                <a:latin typeface="+mn-lt"/>
                <a:cs typeface="Calibri" panose="020F0502020204030204" pitchFamily="34" charset="0"/>
              </a:rPr>
              <a:t>Added a new column ”Region” to our data set by using countryContinent.csv file to find from which country/state most of the people visited the hotel.</a:t>
            </a:r>
          </a:p>
        </p:txBody>
      </p:sp>
      <p:pic>
        <p:nvPicPr>
          <p:cNvPr id="5" name="Picture 4" descr="Table&#10;&#10;Description automatically generated">
            <a:extLst>
              <a:ext uri="{FF2B5EF4-FFF2-40B4-BE49-F238E27FC236}">
                <a16:creationId xmlns:a16="http://schemas.microsoft.com/office/drawing/2014/main" id="{FE79727B-3A08-3168-5DC4-1E0AA52A3840}"/>
              </a:ext>
            </a:extLst>
          </p:cNvPr>
          <p:cNvPicPr>
            <a:picLocks noChangeAspect="1"/>
          </p:cNvPicPr>
          <p:nvPr/>
        </p:nvPicPr>
        <p:blipFill>
          <a:blip r:embed="rId2"/>
          <a:stretch>
            <a:fillRect/>
          </a:stretch>
        </p:blipFill>
        <p:spPr>
          <a:xfrm>
            <a:off x="5048451" y="2523948"/>
            <a:ext cx="6495847" cy="2419703"/>
          </a:xfrm>
          <a:prstGeom prst="rect">
            <a:avLst/>
          </a:prstGeom>
          <a:effectLst/>
        </p:spPr>
      </p:pic>
    </p:spTree>
    <p:extLst>
      <p:ext uri="{BB962C8B-B14F-4D97-AF65-F5344CB8AC3E}">
        <p14:creationId xmlns:p14="http://schemas.microsoft.com/office/powerpoint/2010/main" val="119172418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4788AA-AC31-E857-1A16-7156A890194B}"/>
              </a:ext>
            </a:extLst>
          </p:cNvPr>
          <p:cNvSpPr>
            <a:spLocks noGrp="1"/>
          </p:cNvSpPr>
          <p:nvPr>
            <p:ph type="title"/>
          </p:nvPr>
        </p:nvSpPr>
        <p:spPr>
          <a:xfrm>
            <a:off x="648931" y="629266"/>
            <a:ext cx="4166510" cy="1622321"/>
          </a:xfrm>
        </p:spPr>
        <p:txBody>
          <a:bodyPr>
            <a:normAutofit/>
          </a:bodyPr>
          <a:lstStyle/>
          <a:p>
            <a:r>
              <a:rPr lang="en-US">
                <a:solidFill>
                  <a:srgbClr val="EBEBEB"/>
                </a:solidFill>
              </a:rPr>
              <a:t>CONTD..</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Graphical user interface, text, application&#10;&#10;Description automatically generated">
            <a:extLst>
              <a:ext uri="{FF2B5EF4-FFF2-40B4-BE49-F238E27FC236}">
                <a16:creationId xmlns:a16="http://schemas.microsoft.com/office/drawing/2014/main" id="{75106437-F3EF-4E8C-6B3D-483510244BED}"/>
              </a:ext>
            </a:extLst>
          </p:cNvPr>
          <p:cNvPicPr>
            <a:picLocks noChangeAspect="1"/>
          </p:cNvPicPr>
          <p:nvPr/>
        </p:nvPicPr>
        <p:blipFill>
          <a:blip r:embed="rId3"/>
          <a:stretch>
            <a:fillRect/>
          </a:stretch>
        </p:blipFill>
        <p:spPr>
          <a:xfrm>
            <a:off x="5678359" y="2052903"/>
            <a:ext cx="5449889" cy="2752193"/>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51B476A-B919-5380-BFBC-196C70C437FC}"/>
              </a:ext>
            </a:extLst>
          </p:cNvPr>
          <p:cNvSpPr>
            <a:spLocks noGrp="1"/>
          </p:cNvSpPr>
          <p:nvPr>
            <p:ph idx="1"/>
          </p:nvPr>
        </p:nvSpPr>
        <p:spPr>
          <a:xfrm>
            <a:off x="648931" y="2438400"/>
            <a:ext cx="4166509" cy="3785419"/>
          </a:xfrm>
        </p:spPr>
        <p:txBody>
          <a:bodyPr>
            <a:normAutofit/>
          </a:bodyPr>
          <a:lstStyle/>
          <a:p>
            <a:pPr marL="0" indent="0">
              <a:buNone/>
            </a:pPr>
            <a:r>
              <a:rPr lang="en-US" dirty="0">
                <a:solidFill>
                  <a:srgbClr val="EBEBEB"/>
                </a:solidFill>
              </a:rPr>
              <a:t>Using lambda function, we differentiated positive and negative reviews</a:t>
            </a:r>
          </a:p>
        </p:txBody>
      </p:sp>
    </p:spTree>
    <p:extLst>
      <p:ext uri="{BB962C8B-B14F-4D97-AF65-F5344CB8AC3E}">
        <p14:creationId xmlns:p14="http://schemas.microsoft.com/office/powerpoint/2010/main" val="179906723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27FC1-4829-565A-D0BE-D902E6563B2D}"/>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CONTD..</a:t>
            </a:r>
          </a:p>
        </p:txBody>
      </p:sp>
      <p:sp>
        <p:nvSpPr>
          <p:cNvPr id="2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6" descr="Graphical user interface, text, application&#10;&#10;Description automatically generated">
            <a:extLst>
              <a:ext uri="{FF2B5EF4-FFF2-40B4-BE49-F238E27FC236}">
                <a16:creationId xmlns:a16="http://schemas.microsoft.com/office/drawing/2014/main" id="{A9741A52-8432-471A-5A14-CFFCF56608A7}"/>
              </a:ext>
            </a:extLst>
          </p:cNvPr>
          <p:cNvPicPr>
            <a:picLocks noChangeAspect="1"/>
          </p:cNvPicPr>
          <p:nvPr/>
        </p:nvPicPr>
        <p:blipFill>
          <a:blip r:embed="rId3"/>
          <a:stretch>
            <a:fillRect/>
          </a:stretch>
        </p:blipFill>
        <p:spPr>
          <a:xfrm>
            <a:off x="5548606" y="2679640"/>
            <a:ext cx="5449889" cy="1498719"/>
          </a:xfrm>
          <a:prstGeom prst="rect">
            <a:avLst/>
          </a:prstGeom>
          <a:effectLst/>
        </p:spPr>
      </p:pic>
      <p:sp>
        <p:nvSpPr>
          <p:cNvPr id="27" name="Rectangle 2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E8C94EC-2318-2BAC-D323-702D031D7501}"/>
              </a:ext>
            </a:extLst>
          </p:cNvPr>
          <p:cNvSpPr>
            <a:spLocks noGrp="1"/>
          </p:cNvSpPr>
          <p:nvPr>
            <p:ph idx="1"/>
          </p:nvPr>
        </p:nvSpPr>
        <p:spPr>
          <a:xfrm>
            <a:off x="648931" y="2438400"/>
            <a:ext cx="4166509" cy="3785419"/>
          </a:xfrm>
        </p:spPr>
        <p:txBody>
          <a:bodyPr>
            <a:normAutofit/>
          </a:bodyPr>
          <a:lstStyle/>
          <a:p>
            <a:pPr marL="0" indent="0">
              <a:buNone/>
            </a:pPr>
            <a:endParaRPr lang="en-US">
              <a:solidFill>
                <a:srgbClr val="EBEBEB"/>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a:solidFill>
                  <a:srgbClr val="EBEBEB"/>
                </a:solidFill>
                <a:effectLst/>
                <a:latin typeface="+mn-lt"/>
                <a:ea typeface="Calibri" panose="020F0502020204030204" pitchFamily="34" charset="0"/>
                <a:cs typeface="Times New Roman" panose="02020603050405020304" pitchFamily="18" charset="0"/>
              </a:rPr>
              <a:t>Convert the sentences to lower case letter as a step for preprocessing.</a:t>
            </a:r>
          </a:p>
          <a:p>
            <a:pPr marL="342900" marR="0" lvl="0" indent="-342900">
              <a:spcBef>
                <a:spcPts val="0"/>
              </a:spcBef>
              <a:spcAft>
                <a:spcPts val="0"/>
              </a:spcAft>
              <a:buFont typeface="Symbol" panose="05050102010706020507" pitchFamily="18" charset="2"/>
              <a:buChar char=""/>
            </a:pPr>
            <a:r>
              <a:rPr lang="en-US">
                <a:solidFill>
                  <a:srgbClr val="EBEBEB"/>
                </a:solidFill>
                <a:effectLst/>
                <a:latin typeface="+mn-lt"/>
                <a:ea typeface="Calibri" panose="020F0502020204030204" pitchFamily="34" charset="0"/>
                <a:cs typeface="Times New Roman" panose="02020603050405020304" pitchFamily="18" charset="0"/>
              </a:rPr>
              <a:t>Remove special symbols like “”, !@#$ in our data.</a:t>
            </a:r>
          </a:p>
          <a:p>
            <a:pPr marL="342900" marR="0" lvl="0" indent="-342900">
              <a:spcBef>
                <a:spcPts val="0"/>
              </a:spcBef>
              <a:spcAft>
                <a:spcPts val="800"/>
              </a:spcAft>
              <a:buFont typeface="Symbol" panose="05050102010706020507" pitchFamily="18" charset="2"/>
              <a:buChar char=""/>
            </a:pPr>
            <a:r>
              <a:rPr lang="en-US">
                <a:solidFill>
                  <a:srgbClr val="EBEBEB"/>
                </a:solidFill>
                <a:effectLst/>
                <a:latin typeface="+mn-lt"/>
                <a:ea typeface="Calibri" panose="020F0502020204030204" pitchFamily="34" charset="0"/>
                <a:cs typeface="Times New Roman" panose="02020603050405020304" pitchFamily="18" charset="0"/>
              </a:rPr>
              <a:t>Remove stop words and remove tokens like tags.</a:t>
            </a:r>
          </a:p>
        </p:txBody>
      </p:sp>
    </p:spTree>
    <p:extLst>
      <p:ext uri="{BB962C8B-B14F-4D97-AF65-F5344CB8AC3E}">
        <p14:creationId xmlns:p14="http://schemas.microsoft.com/office/powerpoint/2010/main" val="405368945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2AD63B-4CBE-EC12-FC0E-9F892DC75B06}"/>
              </a:ext>
            </a:extLst>
          </p:cNvPr>
          <p:cNvSpPr>
            <a:spLocks noGrp="1"/>
          </p:cNvSpPr>
          <p:nvPr>
            <p:ph type="title"/>
          </p:nvPr>
        </p:nvSpPr>
        <p:spPr>
          <a:xfrm>
            <a:off x="648931" y="629266"/>
            <a:ext cx="4166510" cy="1622321"/>
          </a:xfrm>
        </p:spPr>
        <p:txBody>
          <a:bodyPr>
            <a:normAutofit/>
          </a:bodyPr>
          <a:lstStyle/>
          <a:p>
            <a:r>
              <a:rPr lang="en-US" dirty="0">
                <a:solidFill>
                  <a:srgbClr val="EBEBEB"/>
                </a:solidFill>
              </a:rPr>
              <a:t>CONTD..</a:t>
            </a:r>
          </a:p>
        </p:txBody>
      </p:sp>
      <p:sp>
        <p:nvSpPr>
          <p:cNvPr id="12"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4" name="Freeform: Shape 13">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Graphical user interface, text, application, email&#10;&#10;Description automatically generated">
            <a:extLst>
              <a:ext uri="{FF2B5EF4-FFF2-40B4-BE49-F238E27FC236}">
                <a16:creationId xmlns:a16="http://schemas.microsoft.com/office/drawing/2014/main" id="{CE6C693D-00FC-BE6E-17DE-46D7A0904337}"/>
              </a:ext>
            </a:extLst>
          </p:cNvPr>
          <p:cNvPicPr>
            <a:picLocks noChangeAspect="1"/>
          </p:cNvPicPr>
          <p:nvPr/>
        </p:nvPicPr>
        <p:blipFill>
          <a:blip r:embed="rId3"/>
          <a:stretch>
            <a:fillRect/>
          </a:stretch>
        </p:blipFill>
        <p:spPr>
          <a:xfrm>
            <a:off x="5766691" y="2577455"/>
            <a:ext cx="5449889" cy="1703090"/>
          </a:xfrm>
          <a:prstGeom prst="rect">
            <a:avLst/>
          </a:prstGeom>
          <a:effectLst/>
        </p:spPr>
      </p:pic>
      <p:sp>
        <p:nvSpPr>
          <p:cNvPr id="16" name="Rectangle 15">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E144DA-D2DA-021B-ABBF-71907D57584C}"/>
              </a:ext>
            </a:extLst>
          </p:cNvPr>
          <p:cNvSpPr>
            <a:spLocks noGrp="1"/>
          </p:cNvSpPr>
          <p:nvPr>
            <p:ph idx="1"/>
          </p:nvPr>
        </p:nvSpPr>
        <p:spPr>
          <a:xfrm>
            <a:off x="648931" y="2438400"/>
            <a:ext cx="4166509" cy="3785419"/>
          </a:xfrm>
        </p:spPr>
        <p:txBody>
          <a:bodyPr>
            <a:normAutofit/>
          </a:bodyPr>
          <a:lstStyle/>
          <a:p>
            <a:r>
              <a:rPr lang="en-US" dirty="0">
                <a:solidFill>
                  <a:schemeClr val="bg1"/>
                </a:solidFill>
                <a:latin typeface="+mn-lt"/>
                <a:cs typeface="Times New Roman" panose="02020603050405020304" pitchFamily="18" charset="0"/>
              </a:rPr>
              <a:t>Assign a tag to every word to define if it corresponds to a noun, a verb etc. using the WordNet lexical database</a:t>
            </a:r>
          </a:p>
          <a:p>
            <a:endParaRPr lang="en-US" dirty="0">
              <a:solidFill>
                <a:schemeClr val="bg1"/>
              </a:solidFill>
              <a:latin typeface="+mn-lt"/>
              <a:cs typeface="Times New Roman" panose="02020603050405020304" pitchFamily="18" charset="0"/>
            </a:endParaRPr>
          </a:p>
          <a:p>
            <a:r>
              <a:rPr lang="en-US" dirty="0">
                <a:solidFill>
                  <a:schemeClr val="bg1"/>
                </a:solidFill>
                <a:latin typeface="+mn-lt"/>
                <a:cs typeface="Times New Roman" panose="02020603050405020304" pitchFamily="18" charset="0"/>
              </a:rPr>
              <a:t>Lemmatization is used to switch any kind of a word to its base root mode</a:t>
            </a:r>
          </a:p>
          <a:p>
            <a:pPr marL="0" indent="0">
              <a:buNone/>
            </a:pPr>
            <a:endParaRPr lang="en-US" dirty="0">
              <a:solidFill>
                <a:srgbClr val="EBEBEB"/>
              </a:solidFill>
            </a:endParaRPr>
          </a:p>
        </p:txBody>
      </p:sp>
    </p:spTree>
    <p:extLst>
      <p:ext uri="{BB962C8B-B14F-4D97-AF65-F5344CB8AC3E}">
        <p14:creationId xmlns:p14="http://schemas.microsoft.com/office/powerpoint/2010/main" val="170207585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9C54-3103-56D4-11C6-BC8E8DEE458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0E9DCD5-FF75-648D-D770-78E5E34A6577}"/>
              </a:ext>
            </a:extLst>
          </p:cNvPr>
          <p:cNvSpPr>
            <a:spLocks noGrp="1"/>
          </p:cNvSpPr>
          <p:nvPr>
            <p:ph idx="1"/>
          </p:nvPr>
        </p:nvSpPr>
        <p:spPr/>
        <p:txBody>
          <a:bodyPr/>
          <a:lstStyle/>
          <a:p>
            <a:r>
              <a:rPr lang="en-US" dirty="0"/>
              <a:t>The project's goal is to perform sentiment analysis on a dataset of hotel reviews.</a:t>
            </a:r>
          </a:p>
          <a:p>
            <a:endParaRPr lang="en-US" dirty="0"/>
          </a:p>
          <a:p>
            <a:r>
              <a:rPr lang="en-US" dirty="0"/>
              <a:t>Given a customer review, we must predict whether the review is favorable or unfavorable, or positive or negative.</a:t>
            </a:r>
          </a:p>
          <a:p>
            <a:endParaRPr lang="en-US" dirty="0"/>
          </a:p>
          <a:p>
            <a:r>
              <a:rPr lang="en-US" dirty="0"/>
              <a:t>We want to predict whether a textual review corresponds to a positive (satisfied) or negative review (the customer is not satisfied).</a:t>
            </a:r>
          </a:p>
        </p:txBody>
      </p:sp>
    </p:spTree>
    <p:extLst>
      <p:ext uri="{BB962C8B-B14F-4D97-AF65-F5344CB8AC3E}">
        <p14:creationId xmlns:p14="http://schemas.microsoft.com/office/powerpoint/2010/main" val="106375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30A9B-D211-8190-5B92-A6024C6202B8}"/>
              </a:ext>
            </a:extLst>
          </p:cNvPr>
          <p:cNvSpPr>
            <a:spLocks noGrp="1"/>
          </p:cNvSpPr>
          <p:nvPr>
            <p:ph type="title"/>
          </p:nvPr>
        </p:nvSpPr>
        <p:spPr>
          <a:xfrm>
            <a:off x="648931" y="629266"/>
            <a:ext cx="4166510" cy="1622321"/>
          </a:xfrm>
        </p:spPr>
        <p:txBody>
          <a:bodyPr>
            <a:normAutofit/>
          </a:bodyPr>
          <a:lstStyle/>
          <a:p>
            <a:r>
              <a:rPr lang="en-US">
                <a:solidFill>
                  <a:srgbClr val="EBEBEB"/>
                </a:solidFill>
              </a:rPr>
              <a:t>CONTD..</a:t>
            </a:r>
          </a:p>
        </p:txBody>
      </p:sp>
      <p:sp>
        <p:nvSpPr>
          <p:cNvPr id="1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6" name="Freeform: Shape 1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7" name="Picture 6" descr="Graphical user interface, text, application&#10;&#10;Description automatically generated">
            <a:extLst>
              <a:ext uri="{FF2B5EF4-FFF2-40B4-BE49-F238E27FC236}">
                <a16:creationId xmlns:a16="http://schemas.microsoft.com/office/drawing/2014/main" id="{C1E3B09D-B79B-B026-4F9A-28F4D436C6AE}"/>
              </a:ext>
            </a:extLst>
          </p:cNvPr>
          <p:cNvPicPr>
            <a:picLocks noChangeAspect="1"/>
          </p:cNvPicPr>
          <p:nvPr/>
        </p:nvPicPr>
        <p:blipFill>
          <a:blip r:embed="rId3"/>
          <a:stretch>
            <a:fillRect/>
          </a:stretch>
        </p:blipFill>
        <p:spPr>
          <a:xfrm>
            <a:off x="5766691" y="2904448"/>
            <a:ext cx="5449889" cy="1049103"/>
          </a:xfrm>
          <a:prstGeom prst="rect">
            <a:avLst/>
          </a:prstGeom>
          <a:effectLst/>
        </p:spPr>
      </p:pic>
      <p:sp>
        <p:nvSpPr>
          <p:cNvPr id="18" name="Rectangle 1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164B17C-E01F-94DA-6081-ACB122FDE0F4}"/>
              </a:ext>
            </a:extLst>
          </p:cNvPr>
          <p:cNvSpPr>
            <a:spLocks noGrp="1"/>
          </p:cNvSpPr>
          <p:nvPr>
            <p:ph idx="1"/>
          </p:nvPr>
        </p:nvSpPr>
        <p:spPr>
          <a:xfrm>
            <a:off x="648931" y="2438400"/>
            <a:ext cx="4166509" cy="3785419"/>
          </a:xfrm>
        </p:spPr>
        <p:txBody>
          <a:bodyPr>
            <a:normAutofit/>
          </a:bodyPr>
          <a:lstStyle/>
          <a:p>
            <a:pPr marL="0" indent="0">
              <a:lnSpc>
                <a:spcPct val="90000"/>
              </a:lnSpc>
              <a:buNone/>
            </a:pPr>
            <a:r>
              <a:rPr lang="en-US" sz="1400" dirty="0">
                <a:solidFill>
                  <a:srgbClr val="EBEBEB"/>
                </a:solidFill>
              </a:rPr>
              <a:t>We use Vader, which is a part of the NLTK module designed for sentiment analysis. For each text, Vader returns 4 values:</a:t>
            </a:r>
          </a:p>
          <a:p>
            <a:pPr marL="0" indent="0">
              <a:lnSpc>
                <a:spcPct val="90000"/>
              </a:lnSpc>
              <a:buNone/>
            </a:pPr>
            <a:endParaRPr lang="en-US" sz="1400" dirty="0">
              <a:solidFill>
                <a:srgbClr val="EBEBEB"/>
              </a:solidFill>
            </a:endParaRPr>
          </a:p>
          <a:p>
            <a:pPr marL="0" indent="0">
              <a:lnSpc>
                <a:spcPct val="90000"/>
              </a:lnSpc>
              <a:buNone/>
            </a:pPr>
            <a:r>
              <a:rPr lang="en-US" sz="1400" dirty="0">
                <a:solidFill>
                  <a:srgbClr val="EBEBEB"/>
                </a:solidFill>
              </a:rPr>
              <a:t>a neutrality score</a:t>
            </a:r>
          </a:p>
          <a:p>
            <a:pPr marL="0" indent="0">
              <a:lnSpc>
                <a:spcPct val="90000"/>
              </a:lnSpc>
              <a:buNone/>
            </a:pPr>
            <a:r>
              <a:rPr lang="en-US" sz="1400" dirty="0">
                <a:solidFill>
                  <a:srgbClr val="EBEBEB"/>
                </a:solidFill>
              </a:rPr>
              <a:t>a positivity score</a:t>
            </a:r>
          </a:p>
          <a:p>
            <a:pPr marL="0" indent="0">
              <a:lnSpc>
                <a:spcPct val="90000"/>
              </a:lnSpc>
              <a:buNone/>
            </a:pPr>
            <a:r>
              <a:rPr lang="en-US" sz="1400" dirty="0">
                <a:solidFill>
                  <a:srgbClr val="EBEBEB"/>
                </a:solidFill>
              </a:rPr>
              <a:t>a negativity score</a:t>
            </a:r>
          </a:p>
          <a:p>
            <a:pPr marL="0" indent="0">
              <a:lnSpc>
                <a:spcPct val="90000"/>
              </a:lnSpc>
              <a:buNone/>
            </a:pPr>
            <a:r>
              <a:rPr lang="en-US" sz="1400" dirty="0">
                <a:solidFill>
                  <a:srgbClr val="EBEBEB"/>
                </a:solidFill>
              </a:rPr>
              <a:t>an overall score that summarizes the previous scores</a:t>
            </a:r>
          </a:p>
          <a:p>
            <a:pPr marL="0" indent="0">
              <a:lnSpc>
                <a:spcPct val="90000"/>
              </a:lnSpc>
              <a:buNone/>
            </a:pPr>
            <a:r>
              <a:rPr lang="en-US" sz="1400" dirty="0">
                <a:solidFill>
                  <a:srgbClr val="EBEBEB"/>
                </a:solidFill>
              </a:rPr>
              <a:t>We integrated those 4 values as features in our dataset</a:t>
            </a:r>
          </a:p>
        </p:txBody>
      </p:sp>
    </p:spTree>
    <p:extLst>
      <p:ext uri="{BB962C8B-B14F-4D97-AF65-F5344CB8AC3E}">
        <p14:creationId xmlns:p14="http://schemas.microsoft.com/office/powerpoint/2010/main" val="3973529978"/>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B2D48-048E-D410-3E51-34AEB40EFCE1}"/>
              </a:ext>
            </a:extLst>
          </p:cNvPr>
          <p:cNvSpPr>
            <a:spLocks noGrp="1"/>
          </p:cNvSpPr>
          <p:nvPr>
            <p:ph type="title"/>
          </p:nvPr>
        </p:nvSpPr>
        <p:spPr>
          <a:xfrm>
            <a:off x="648930" y="629266"/>
            <a:ext cx="5616217" cy="1622321"/>
          </a:xfrm>
        </p:spPr>
        <p:txBody>
          <a:bodyPr>
            <a:normAutofit/>
          </a:bodyPr>
          <a:lstStyle/>
          <a:p>
            <a:r>
              <a:rPr lang="en-US">
                <a:solidFill>
                  <a:srgbClr val="EBEBEB"/>
                </a:solidFill>
              </a:rPr>
              <a:t>CLASSIFIER</a:t>
            </a:r>
          </a:p>
        </p:txBody>
      </p:sp>
      <p:sp>
        <p:nvSpPr>
          <p:cNvPr id="1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0" name="Freeform: Shape 13">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4" descr="Graphical user interface, text, application, email&#10;&#10;Description automatically generated">
            <a:extLst>
              <a:ext uri="{FF2B5EF4-FFF2-40B4-BE49-F238E27FC236}">
                <a16:creationId xmlns:a16="http://schemas.microsoft.com/office/drawing/2014/main" id="{5EE06286-5D21-96DF-D736-E9A14836210E}"/>
              </a:ext>
            </a:extLst>
          </p:cNvPr>
          <p:cNvPicPr>
            <a:picLocks noChangeAspect="1"/>
          </p:cNvPicPr>
          <p:nvPr/>
        </p:nvPicPr>
        <p:blipFill>
          <a:blip r:embed="rId3"/>
          <a:stretch>
            <a:fillRect/>
          </a:stretch>
        </p:blipFill>
        <p:spPr>
          <a:xfrm>
            <a:off x="7563742" y="2881729"/>
            <a:ext cx="3980139" cy="1094538"/>
          </a:xfrm>
          <a:prstGeom prst="rect">
            <a:avLst/>
          </a:prstGeom>
          <a:effectLst/>
        </p:spPr>
      </p:pic>
      <p:sp>
        <p:nvSpPr>
          <p:cNvPr id="21" name="Rectangle 15">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BD1148D-F909-26B5-8C80-B44A3E99A31F}"/>
              </a:ext>
            </a:extLst>
          </p:cNvPr>
          <p:cNvSpPr>
            <a:spLocks noGrp="1"/>
          </p:cNvSpPr>
          <p:nvPr>
            <p:ph idx="1"/>
          </p:nvPr>
        </p:nvSpPr>
        <p:spPr>
          <a:xfrm>
            <a:off x="648931" y="2438400"/>
            <a:ext cx="5616216" cy="3785419"/>
          </a:xfrm>
        </p:spPr>
        <p:txBody>
          <a:bodyPr>
            <a:normAutofit/>
          </a:bodyPr>
          <a:lstStyle/>
          <a:p>
            <a:pPr>
              <a:lnSpc>
                <a:spcPct val="90000"/>
              </a:lnSpc>
            </a:pPr>
            <a:r>
              <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Random forest is a flexible, easy to use machine learning algorithm that produces, even without hyper-parameter tuning, a great result most of the time. </a:t>
            </a:r>
            <a:endParaRPr lang="en-US" sz="160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US" sz="1600" dirty="0">
                <a:solidFill>
                  <a:srgbClr val="FFFFFF"/>
                </a:solidFill>
                <a:latin typeface="Calibri" panose="020F0502020204030204" pitchFamily="34" charset="0"/>
                <a:cs typeface="Times New Roman" panose="02020603050405020304" pitchFamily="18" charset="0"/>
              </a:rPr>
              <a:t>Sklearn RandomForestClassifier can be used for determining feature importance.</a:t>
            </a:r>
          </a:p>
          <a:p>
            <a:pPr marL="0" indent="0">
              <a:lnSpc>
                <a:spcPct val="90000"/>
              </a:lnSpc>
              <a:buNone/>
            </a:pP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US" sz="1600" dirty="0">
                <a:solidFill>
                  <a:srgbClr val="FFFFFF"/>
                </a:solidFill>
                <a:latin typeface="Calibri" panose="020F0502020204030204" pitchFamily="34" charset="0"/>
                <a:cs typeface="Times New Roman" panose="02020603050405020304" pitchFamily="18" charset="0"/>
              </a:rPr>
              <a:t>The n_estimators parameter specifies the number of trees in the forest of the model.</a:t>
            </a:r>
          </a:p>
          <a:p>
            <a:pPr marL="0" indent="0">
              <a:lnSpc>
                <a:spcPct val="90000"/>
              </a:lnSpc>
              <a:buNone/>
            </a:pPr>
            <a:r>
              <a:rPr lang="en-US" sz="1600" dirty="0">
                <a:solidFill>
                  <a:srgbClr val="FFFFFF"/>
                </a:solidFill>
                <a:latin typeface="Calibri" panose="020F0502020204030204" pitchFamily="34" charset="0"/>
                <a:cs typeface="Times New Roman" panose="02020603050405020304" pitchFamily="18" charset="0"/>
              </a:rPr>
              <a:t> </a:t>
            </a:r>
          </a:p>
          <a:p>
            <a:pPr>
              <a:lnSpc>
                <a:spcPct val="90000"/>
              </a:lnSpc>
            </a:pPr>
            <a:r>
              <a:rPr lang="en-US" sz="1600" dirty="0">
                <a:solidFill>
                  <a:srgbClr val="FFFFFF"/>
                </a:solidFill>
                <a:latin typeface="Calibri" panose="020F0502020204030204" pitchFamily="34" charset="0"/>
                <a:cs typeface="Times New Roman" panose="02020603050405020304" pitchFamily="18" charset="0"/>
              </a:rPr>
              <a:t>Random state parameter is used to set the seed for the random number generator used to select features and samples when building each decision tree.</a:t>
            </a:r>
          </a:p>
          <a:p>
            <a:pPr marL="0" indent="0">
              <a:lnSpc>
                <a:spcPct val="90000"/>
              </a:lnSpc>
              <a:buNone/>
            </a:pPr>
            <a:endParaRPr lang="en-US" sz="1600" dirty="0">
              <a:solidFill>
                <a:srgbClr val="FFFFFF"/>
              </a:solidFill>
              <a:latin typeface="Calibri" panose="020F0502020204030204" pitchFamily="34" charset="0"/>
              <a:cs typeface="Times New Roman" panose="02020603050405020304" pitchFamily="18" charset="0"/>
            </a:endParaRPr>
          </a:p>
          <a:p>
            <a:pPr>
              <a:lnSpc>
                <a:spcPct val="90000"/>
              </a:lnSpc>
            </a:pPr>
            <a:endParaRPr lang="en-US" sz="1600" dirty="0">
              <a:solidFill>
                <a:srgbClr val="FFFFFF"/>
              </a:solidFill>
              <a:latin typeface="Calibri" panose="020F0502020204030204" pitchFamily="34" charset="0"/>
              <a:cs typeface="Times New Roman" panose="02020603050405020304" pitchFamily="18" charset="0"/>
            </a:endParaRPr>
          </a:p>
          <a:p>
            <a:pPr>
              <a:lnSpc>
                <a:spcPct val="90000"/>
              </a:lnSpc>
            </a:pPr>
            <a:endParaRPr lang="en-US" sz="1600" dirty="0">
              <a:solidFill>
                <a:srgbClr val="FFFFFF"/>
              </a:solidFill>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9489709"/>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07ABA-A0E1-BBE4-DA3D-39B5EB25F2F4}"/>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AA043C8C-5543-BAA4-C692-67A0867F7118}"/>
              </a:ext>
            </a:extLst>
          </p:cNvPr>
          <p:cNvSpPr>
            <a:spLocks noGrp="1"/>
          </p:cNvSpPr>
          <p:nvPr>
            <p:ph idx="1"/>
          </p:nvPr>
        </p:nvSpPr>
        <p:spPr/>
        <p:txBody>
          <a:bodyPr/>
          <a:lstStyle/>
          <a:p>
            <a:r>
              <a:rPr lang="en-US" dirty="0"/>
              <a:t>Feature randomness generates a random subset of features, which ensures low correlation among decision trees. This is a key difference between decision trees and random forests.</a:t>
            </a:r>
          </a:p>
          <a:p>
            <a:endParaRPr lang="en-US" dirty="0"/>
          </a:p>
          <a:p>
            <a:r>
              <a:rPr lang="en-US" dirty="0"/>
              <a:t>To create feature names</a:t>
            </a:r>
          </a:p>
          <a:p>
            <a:pPr marL="0" indent="0">
              <a:buNone/>
            </a:pPr>
            <a:endParaRPr lang="en-US" dirty="0"/>
          </a:p>
          <a:p>
            <a:pPr marL="0" indent="0">
              <a:buNone/>
            </a:pPr>
            <a:r>
              <a:rPr lang="en-US" dirty="0" err="1"/>
              <a:t>df</a:t>
            </a:r>
            <a:r>
              <a:rPr lang="en-US" dirty="0"/>
              <a:t> </a:t>
            </a:r>
            <a:r>
              <a:rPr lang="en-US" dirty="0" err="1"/>
              <a:t>dataframe</a:t>
            </a:r>
            <a:r>
              <a:rPr lang="en-US" dirty="0"/>
              <a:t> </a:t>
            </a:r>
            <a:r>
              <a:rPr lang="en-US" dirty="0" err="1"/>
              <a:t>importances_df</a:t>
            </a:r>
            <a:r>
              <a:rPr lang="en-US" dirty="0"/>
              <a:t> = pd. </a:t>
            </a:r>
            <a:r>
              <a:rPr lang="en-US" dirty="0" err="1"/>
              <a:t>DataFrame</a:t>
            </a:r>
            <a:r>
              <a:rPr lang="en-US" dirty="0"/>
              <a:t>({"</a:t>
            </a:r>
            <a:r>
              <a:rPr lang="en-US" dirty="0" err="1"/>
              <a:t>feature_names</a:t>
            </a:r>
            <a:r>
              <a:rPr lang="en-US" dirty="0"/>
              <a:t>" : rf. </a:t>
            </a:r>
            <a:r>
              <a:rPr lang="en-US" dirty="0" err="1"/>
              <a:t>feature_names_in</a:t>
            </a:r>
            <a:r>
              <a:rPr lang="en-US" dirty="0"/>
              <a:t>_, "</a:t>
            </a:r>
            <a:r>
              <a:rPr lang="en-US" dirty="0" err="1"/>
              <a:t>importances</a:t>
            </a:r>
            <a:r>
              <a:rPr lang="en-US" dirty="0"/>
              <a:t>" : rf.</a:t>
            </a:r>
          </a:p>
          <a:p>
            <a:endParaRPr lang="en-US" dirty="0"/>
          </a:p>
          <a:p>
            <a:endParaRPr lang="en-US" dirty="0"/>
          </a:p>
        </p:txBody>
      </p:sp>
    </p:spTree>
    <p:extLst>
      <p:ext uri="{BB962C8B-B14F-4D97-AF65-F5344CB8AC3E}">
        <p14:creationId xmlns:p14="http://schemas.microsoft.com/office/powerpoint/2010/main" val="2532024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801C-3538-FE28-8DD9-2764263918D8}"/>
              </a:ext>
            </a:extLst>
          </p:cNvPr>
          <p:cNvSpPr>
            <a:spLocks noGrp="1"/>
          </p:cNvSpPr>
          <p:nvPr>
            <p:ph type="title"/>
          </p:nvPr>
        </p:nvSpPr>
        <p:spPr>
          <a:xfrm>
            <a:off x="646112" y="452718"/>
            <a:ext cx="4165580" cy="1400530"/>
          </a:xfrm>
        </p:spPr>
        <p:txBody>
          <a:bodyPr>
            <a:normAutofit/>
          </a:bodyPr>
          <a:lstStyle/>
          <a:p>
            <a:r>
              <a:rPr lang="en-US"/>
              <a:t>Performance &amp; Evaluations</a:t>
            </a:r>
            <a:endParaRPr lang="en-US" dirty="0"/>
          </a:p>
        </p:txBody>
      </p:sp>
      <p:sp>
        <p:nvSpPr>
          <p:cNvPr id="15" name="Freeform: Shape 11">
            <a:extLst>
              <a:ext uri="{FF2B5EF4-FFF2-40B4-BE49-F238E27FC236}">
                <a16:creationId xmlns:a16="http://schemas.microsoft.com/office/drawing/2014/main" id="{7DAA46B9-B7E8-4487-B28E-C63A6EB7A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4" name="Freeform 23">
            <a:extLst>
              <a:ext uri="{FF2B5EF4-FFF2-40B4-BE49-F238E27FC236}">
                <a16:creationId xmlns:a16="http://schemas.microsoft.com/office/drawing/2014/main" id="{C866818C-1E5F-475A-B310-3C06B555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Chart, histogram&#10;&#10;Description automatically generated">
            <a:extLst>
              <a:ext uri="{FF2B5EF4-FFF2-40B4-BE49-F238E27FC236}">
                <a16:creationId xmlns:a16="http://schemas.microsoft.com/office/drawing/2014/main" id="{32F25CC6-C3F8-FFB0-C697-FB11B05F8F88}"/>
              </a:ext>
            </a:extLst>
          </p:cNvPr>
          <p:cNvPicPr>
            <a:picLocks noChangeAspect="1"/>
          </p:cNvPicPr>
          <p:nvPr/>
        </p:nvPicPr>
        <p:blipFill>
          <a:blip r:embed="rId4"/>
          <a:stretch>
            <a:fillRect/>
          </a:stretch>
        </p:blipFill>
        <p:spPr>
          <a:xfrm>
            <a:off x="6334634" y="3709641"/>
            <a:ext cx="4112383" cy="2683330"/>
          </a:xfrm>
          <a:prstGeom prst="rect">
            <a:avLst/>
          </a:prstGeom>
          <a:effectLst/>
        </p:spPr>
      </p:pic>
      <p:sp>
        <p:nvSpPr>
          <p:cNvPr id="16" name="Rectangle 15">
            <a:extLst>
              <a:ext uri="{FF2B5EF4-FFF2-40B4-BE49-F238E27FC236}">
                <a16:creationId xmlns:a16="http://schemas.microsoft.com/office/drawing/2014/main" id="{D12AFDE8-E1ED-4A49-B8B3-4953F4B8A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2F3AC5B0-EFF2-F088-345B-90BB7468E53A}"/>
              </a:ext>
            </a:extLst>
          </p:cNvPr>
          <p:cNvSpPr>
            <a:spLocks noGrp="1"/>
          </p:cNvSpPr>
          <p:nvPr>
            <p:ph idx="1"/>
          </p:nvPr>
        </p:nvSpPr>
        <p:spPr>
          <a:xfrm>
            <a:off x="646113" y="2052918"/>
            <a:ext cx="4165146" cy="4195481"/>
          </a:xfrm>
        </p:spPr>
        <p:txBody>
          <a:bodyPr>
            <a:normAutofit/>
          </a:bodyPr>
          <a:lstStyle/>
          <a:p>
            <a:pPr>
              <a:lnSpc>
                <a:spcPct val="90000"/>
              </a:lnSpc>
            </a:pPr>
            <a:r>
              <a:rPr lang="en-US" sz="1600"/>
              <a:t>ROC CURVE</a:t>
            </a:r>
          </a:p>
          <a:p>
            <a:pPr marL="0" indent="0">
              <a:lnSpc>
                <a:spcPct val="90000"/>
              </a:lnSpc>
              <a:buNone/>
            </a:pPr>
            <a:endParaRPr lang="en-US" sz="1600"/>
          </a:p>
          <a:p>
            <a:pPr marL="0" indent="0">
              <a:lnSpc>
                <a:spcPct val="90000"/>
              </a:lnSpc>
              <a:buNone/>
            </a:pPr>
            <a:r>
              <a:rPr lang="en-US" sz="1600"/>
              <a:t>The ROC (Receiver Operating Characteristic) curve is usually a good graph to summarize the quality of our classifier</a:t>
            </a:r>
          </a:p>
          <a:p>
            <a:pPr>
              <a:lnSpc>
                <a:spcPct val="90000"/>
              </a:lnSpc>
            </a:pPr>
            <a:endParaRPr lang="en-US" sz="1600"/>
          </a:p>
          <a:p>
            <a:pPr>
              <a:lnSpc>
                <a:spcPct val="90000"/>
              </a:lnSpc>
            </a:pPr>
            <a:r>
              <a:rPr lang="en-US" sz="1600"/>
              <a:t>PR CURVE</a:t>
            </a:r>
          </a:p>
          <a:p>
            <a:pPr marL="0" indent="0">
              <a:lnSpc>
                <a:spcPct val="90000"/>
              </a:lnSpc>
              <a:buNone/>
            </a:pPr>
            <a:endParaRPr lang="en-US" sz="1600"/>
          </a:p>
          <a:p>
            <a:pPr marL="0" indent="0">
              <a:lnSpc>
                <a:spcPct val="90000"/>
              </a:lnSpc>
              <a:buNone/>
            </a:pPr>
            <a:r>
              <a:rPr lang="en-US" sz="1600"/>
              <a:t>To assess the quality of our model, we compare it to a simple decision baseline. Let's take a random classifier as a baseline here that would predict half of the time 1 and half of the time 0 for the label.</a:t>
            </a:r>
          </a:p>
        </p:txBody>
      </p:sp>
      <p:pic>
        <p:nvPicPr>
          <p:cNvPr id="5" name="Picture 4" descr="Chart&#10;&#10;Description automatically generated">
            <a:extLst>
              <a:ext uri="{FF2B5EF4-FFF2-40B4-BE49-F238E27FC236}">
                <a16:creationId xmlns:a16="http://schemas.microsoft.com/office/drawing/2014/main" id="{305FBDD9-245A-5DD8-BFEE-840D10726015}"/>
              </a:ext>
            </a:extLst>
          </p:cNvPr>
          <p:cNvPicPr>
            <a:picLocks noChangeAspect="1"/>
          </p:cNvPicPr>
          <p:nvPr/>
        </p:nvPicPr>
        <p:blipFill>
          <a:blip r:embed="rId5"/>
          <a:stretch>
            <a:fillRect/>
          </a:stretch>
        </p:blipFill>
        <p:spPr>
          <a:xfrm>
            <a:off x="6334634" y="707573"/>
            <a:ext cx="4107814" cy="2721427"/>
          </a:xfrm>
          <a:prstGeom prst="rect">
            <a:avLst/>
          </a:prstGeom>
          <a:effectLst/>
        </p:spPr>
      </p:pic>
    </p:spTree>
    <p:extLst>
      <p:ext uri="{BB962C8B-B14F-4D97-AF65-F5344CB8AC3E}">
        <p14:creationId xmlns:p14="http://schemas.microsoft.com/office/powerpoint/2010/main" val="1164527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04AD1-676F-FB0E-8B1B-E2BBC091B0C4}"/>
              </a:ext>
            </a:extLst>
          </p:cNvPr>
          <p:cNvSpPr>
            <a:spLocks noGrp="1"/>
          </p:cNvSpPr>
          <p:nvPr>
            <p:ph idx="1"/>
          </p:nvPr>
        </p:nvSpPr>
        <p:spPr/>
        <p:txBody>
          <a:bodyPr>
            <a:normAutofit/>
          </a:bodyPr>
          <a:lstStyle/>
          <a:p>
            <a:pPr marL="0" indent="0" algn="ctr">
              <a:buNone/>
            </a:pPr>
            <a:endParaRPr lang="en-US" sz="4800"/>
          </a:p>
          <a:p>
            <a:pPr marL="0" indent="0" algn="ctr">
              <a:buNone/>
            </a:pPr>
            <a:r>
              <a:rPr lang="en-US" sz="4800"/>
              <a:t>THANK YOU</a:t>
            </a:r>
            <a:endParaRPr lang="en-US" sz="4800" dirty="0"/>
          </a:p>
        </p:txBody>
      </p:sp>
    </p:spTree>
    <p:extLst>
      <p:ext uri="{BB962C8B-B14F-4D97-AF65-F5344CB8AC3E}">
        <p14:creationId xmlns:p14="http://schemas.microsoft.com/office/powerpoint/2010/main" val="34065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4E56-0409-973D-4F8B-651423049A65}"/>
              </a:ext>
            </a:extLst>
          </p:cNvPr>
          <p:cNvSpPr>
            <a:spLocks noGrp="1"/>
          </p:cNvSpPr>
          <p:nvPr>
            <p:ph type="title"/>
          </p:nvPr>
        </p:nvSpPr>
        <p:spPr/>
        <p:txBody>
          <a:bodyPr/>
          <a:lstStyle/>
          <a:p>
            <a:r>
              <a:rPr lang="en-US" dirty="0"/>
              <a:t>Why is it important</a:t>
            </a:r>
            <a:r>
              <a:rPr lang="en-US" sz="6000" dirty="0">
                <a:solidFill>
                  <a:srgbClr val="FF0000"/>
                </a:solidFill>
              </a:rPr>
              <a:t>?</a:t>
            </a:r>
          </a:p>
        </p:txBody>
      </p:sp>
      <p:sp>
        <p:nvSpPr>
          <p:cNvPr id="3" name="Content Placeholder 2">
            <a:extLst>
              <a:ext uri="{FF2B5EF4-FFF2-40B4-BE49-F238E27FC236}">
                <a16:creationId xmlns:a16="http://schemas.microsoft.com/office/drawing/2014/main" id="{3E8457EE-EDF4-9F1C-9B38-37E564C58A9B}"/>
              </a:ext>
            </a:extLst>
          </p:cNvPr>
          <p:cNvSpPr>
            <a:spLocks noGrp="1"/>
          </p:cNvSpPr>
          <p:nvPr>
            <p:ph idx="1"/>
          </p:nvPr>
        </p:nvSpPr>
        <p:spPr/>
        <p:txBody>
          <a:bodyPr/>
          <a:lstStyle/>
          <a:p>
            <a:r>
              <a:rPr lang="en-US" dirty="0"/>
              <a:t>As it enables organizations to analyze massive volumes of unstructured data effectively and economically, sentiment analysis</a:t>
            </a:r>
          </a:p>
          <a:p>
            <a:pPr marL="0" indent="0">
              <a:buNone/>
            </a:pPr>
            <a:r>
              <a:rPr lang="en-US" dirty="0"/>
              <a:t>     is proven to be a useful tool.</a:t>
            </a:r>
          </a:p>
          <a:p>
            <a:endParaRPr lang="en-US" dirty="0"/>
          </a:p>
          <a:p>
            <a:r>
              <a:rPr lang="en-US" dirty="0"/>
              <a:t>It gives facts and quantifiable data for upcoming decision-making, and when done well, it delivers value to a business.</a:t>
            </a:r>
          </a:p>
          <a:p>
            <a:endParaRPr lang="en-US" dirty="0"/>
          </a:p>
          <a:p>
            <a:r>
              <a:rPr lang="en-US" dirty="0"/>
              <a:t> Sentiment research should be used by businesses that want to improve their goods and services, increase sales, and outwit their rivals.</a:t>
            </a:r>
          </a:p>
        </p:txBody>
      </p:sp>
    </p:spTree>
    <p:extLst>
      <p:ext uri="{BB962C8B-B14F-4D97-AF65-F5344CB8AC3E}">
        <p14:creationId xmlns:p14="http://schemas.microsoft.com/office/powerpoint/2010/main" val="181383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4E19-01F1-644E-427D-3BB3EDD91238}"/>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C6505032-F1FD-9BC3-40A6-4321153ADBF7}"/>
              </a:ext>
            </a:extLst>
          </p:cNvPr>
          <p:cNvSpPr>
            <a:spLocks noGrp="1"/>
          </p:cNvSpPr>
          <p:nvPr>
            <p:ph idx="1"/>
          </p:nvPr>
        </p:nvSpPr>
        <p:spPr/>
        <p:txBody>
          <a:bodyPr/>
          <a:lstStyle/>
          <a:p>
            <a:r>
              <a:rPr lang="en-US" sz="1600" dirty="0" err="1">
                <a:latin typeface="+mn-lt"/>
              </a:rPr>
              <a:t>Humera</a:t>
            </a:r>
            <a:r>
              <a:rPr lang="en-US" sz="1600" dirty="0">
                <a:latin typeface="+mn-lt"/>
              </a:rPr>
              <a:t> </a:t>
            </a:r>
            <a:r>
              <a:rPr lang="en-US" sz="1600" dirty="0" err="1">
                <a:latin typeface="+mn-lt"/>
              </a:rPr>
              <a:t>Shaziya</a:t>
            </a:r>
            <a:r>
              <a:rPr lang="en-US" sz="1600" dirty="0">
                <a:latin typeface="+mn-lt"/>
              </a:rPr>
              <a:t> et al. in this paper classified movie reviews for sentiment analysis using WEKA Tool. They enhanced the earlier work done in sentiment categorization which analyzes opinions which express either positive or negative sentiment</a:t>
            </a:r>
          </a:p>
          <a:p>
            <a:endParaRPr lang="en-US" sz="1600" dirty="0">
              <a:latin typeface="+mn-lt"/>
            </a:endParaRPr>
          </a:p>
          <a:p>
            <a:endParaRPr lang="en-US" sz="1600" dirty="0">
              <a:latin typeface="+mn-lt"/>
            </a:endParaRPr>
          </a:p>
          <a:p>
            <a:r>
              <a:rPr lang="en-US" sz="1600" dirty="0" err="1">
                <a:latin typeface="+mn-lt"/>
              </a:rPr>
              <a:t>Nandal</a:t>
            </a:r>
            <a:r>
              <a:rPr lang="en-US" sz="1600" dirty="0">
                <a:latin typeface="+mn-lt"/>
              </a:rPr>
              <a:t>. in this paper classified amazon product reviews for sentiment analysis using SVM(Support Vector Machine) Tool. The study examined how words can shift in meaning depending on the context in which they're used, and how this impacts the overall evaluation of a product and its specific features. The findings of the analysis were impressive.</a:t>
            </a:r>
          </a:p>
          <a:p>
            <a:pPr marL="0" indent="0">
              <a:buNone/>
            </a:pPr>
            <a:endParaRPr lang="en-US" sz="1600" dirty="0">
              <a:latin typeface="+mn-lt"/>
            </a:endParaRPr>
          </a:p>
          <a:p>
            <a:endParaRPr lang="en-US" sz="1600" dirty="0">
              <a:latin typeface="+mn-lt"/>
            </a:endParaRPr>
          </a:p>
          <a:p>
            <a:endParaRPr lang="en-US" sz="1600" dirty="0">
              <a:latin typeface="+mn-lt"/>
            </a:endParaRPr>
          </a:p>
          <a:p>
            <a:endParaRPr lang="en-US" dirty="0"/>
          </a:p>
        </p:txBody>
      </p:sp>
    </p:spTree>
    <p:extLst>
      <p:ext uri="{BB962C8B-B14F-4D97-AF65-F5344CB8AC3E}">
        <p14:creationId xmlns:p14="http://schemas.microsoft.com/office/powerpoint/2010/main" val="7238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00C7-71EC-BCC6-833F-34AEBECC0B33}"/>
              </a:ext>
            </a:extLst>
          </p:cNvPr>
          <p:cNvSpPr>
            <a:spLocks noGrp="1"/>
          </p:cNvSpPr>
          <p:nvPr>
            <p:ph type="title"/>
          </p:nvPr>
        </p:nvSpPr>
        <p:spPr/>
        <p:txBody>
          <a:bodyPr/>
          <a:lstStyle/>
          <a:p>
            <a:r>
              <a:rPr lang="en-US" dirty="0"/>
              <a:t>Proposal Model</a:t>
            </a:r>
          </a:p>
        </p:txBody>
      </p:sp>
      <p:sp>
        <p:nvSpPr>
          <p:cNvPr id="3" name="Content Placeholder 2">
            <a:extLst>
              <a:ext uri="{FF2B5EF4-FFF2-40B4-BE49-F238E27FC236}">
                <a16:creationId xmlns:a16="http://schemas.microsoft.com/office/drawing/2014/main" id="{E2ABE63F-9B62-7F8B-172B-C6A1F62E8EC0}"/>
              </a:ext>
            </a:extLst>
          </p:cNvPr>
          <p:cNvSpPr>
            <a:spLocks noGrp="1"/>
          </p:cNvSpPr>
          <p:nvPr>
            <p:ph idx="1"/>
          </p:nvPr>
        </p:nvSpPr>
        <p:spPr/>
        <p:txBody>
          <a:bodyPr/>
          <a:lstStyle/>
          <a:p>
            <a:r>
              <a:rPr lang="en-US" dirty="0"/>
              <a:t>The research began with an examination of many research and review articles on sentiment analysis, and each publication's summary was prepared by reading and comprehending the document. </a:t>
            </a:r>
          </a:p>
          <a:p>
            <a:endParaRPr lang="en-US" dirty="0"/>
          </a:p>
          <a:p>
            <a:r>
              <a:rPr lang="en-US" dirty="0"/>
              <a:t>Examine popular classification techniques such as Nave Bayes, Random Forest, k-nearest neighbor, Decision Tree Induction, and Support Vector Machine.</a:t>
            </a:r>
          </a:p>
        </p:txBody>
      </p:sp>
    </p:spTree>
    <p:extLst>
      <p:ext uri="{BB962C8B-B14F-4D97-AF65-F5344CB8AC3E}">
        <p14:creationId xmlns:p14="http://schemas.microsoft.com/office/powerpoint/2010/main" val="151366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008A-80E2-5528-E234-3B6F9D1DE1D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3452F171-F8D8-A03E-EDDA-44196E4A6A45}"/>
              </a:ext>
            </a:extLst>
          </p:cNvPr>
          <p:cNvSpPr>
            <a:spLocks noGrp="1"/>
          </p:cNvSpPr>
          <p:nvPr>
            <p:ph idx="1"/>
          </p:nvPr>
        </p:nvSpPr>
        <p:spPr>
          <a:xfrm>
            <a:off x="1103312" y="2052918"/>
            <a:ext cx="9322950" cy="4195481"/>
          </a:xfrm>
        </p:spPr>
        <p:txBody>
          <a:bodyPr/>
          <a:lstStyle/>
          <a:p>
            <a:pPr marL="0" indent="0">
              <a:buNone/>
            </a:pPr>
            <a:r>
              <a:rPr lang="en-US" sz="2800" dirty="0"/>
              <a:t>Milestone 1: Data Preparation and data exploration</a:t>
            </a:r>
          </a:p>
          <a:p>
            <a:pPr marL="0" indent="0">
              <a:buNone/>
            </a:pPr>
            <a:endParaRPr lang="en-US" dirty="0"/>
          </a:p>
          <a:p>
            <a:r>
              <a:rPr lang="en-US" sz="1600" dirty="0"/>
              <a:t>Pandas describe method will give some statistical parameters of the dataset like count, mean and standard deviation. </a:t>
            </a:r>
          </a:p>
          <a:p>
            <a:endParaRPr lang="en-US" sz="1600" dirty="0"/>
          </a:p>
          <a:p>
            <a:r>
              <a:rPr lang="en-US" sz="1600" dirty="0"/>
              <a:t>To get a quick overview of the dataset we will use the </a:t>
            </a:r>
            <a:r>
              <a:rPr lang="en-US" sz="1600" dirty="0" err="1"/>
              <a:t>dataframe.info</a:t>
            </a:r>
            <a:r>
              <a:rPr lang="en-US" sz="1600" dirty="0"/>
              <a:t>() function.</a:t>
            </a:r>
          </a:p>
        </p:txBody>
      </p:sp>
    </p:spTree>
    <p:extLst>
      <p:ext uri="{BB962C8B-B14F-4D97-AF65-F5344CB8AC3E}">
        <p14:creationId xmlns:p14="http://schemas.microsoft.com/office/powerpoint/2010/main" val="3513149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A291-F4DF-8261-93D4-2A08976579BA}"/>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BC485208-9A10-6714-7B17-21833D1F2CC0}"/>
              </a:ext>
            </a:extLst>
          </p:cNvPr>
          <p:cNvSpPr>
            <a:spLocks noGrp="1"/>
          </p:cNvSpPr>
          <p:nvPr>
            <p:ph idx="1"/>
          </p:nvPr>
        </p:nvSpPr>
        <p:spPr/>
        <p:txBody>
          <a:bodyPr>
            <a:normAutofit/>
          </a:bodyPr>
          <a:lstStyle/>
          <a:p>
            <a:pPr marL="0" indent="0">
              <a:buNone/>
            </a:pPr>
            <a:r>
              <a:rPr lang="en-US" sz="2800" dirty="0"/>
              <a:t>Milestone 2: Data Cleaning</a:t>
            </a:r>
          </a:p>
          <a:p>
            <a:pPr marL="0" indent="0">
              <a:buNone/>
            </a:pPr>
            <a:endParaRPr lang="en-US" sz="2800" dirty="0"/>
          </a:p>
          <a:p>
            <a:r>
              <a:rPr lang="en-US" sz="1600" dirty="0"/>
              <a:t>Cleaning and preprocessing of data</a:t>
            </a:r>
          </a:p>
          <a:p>
            <a:endParaRPr lang="en-US" sz="1600" dirty="0"/>
          </a:p>
          <a:p>
            <a:r>
              <a:rPr lang="en-US" sz="1600" dirty="0"/>
              <a:t>Using the </a:t>
            </a:r>
            <a:r>
              <a:rPr lang="en-US" sz="1600" dirty="0" err="1"/>
              <a:t>gensim</a:t>
            </a:r>
            <a:r>
              <a:rPr lang="en-US" sz="1600" dirty="0"/>
              <a:t> module, use the DOC2VEC function to convert text to vectors</a:t>
            </a:r>
          </a:p>
          <a:p>
            <a:endParaRPr lang="en-US" sz="1600" dirty="0"/>
          </a:p>
          <a:p>
            <a:r>
              <a:rPr lang="en-US" sz="1600" dirty="0"/>
              <a:t>By using </a:t>
            </a:r>
            <a:r>
              <a:rPr lang="en-US" sz="1600" dirty="0" err="1"/>
              <a:t>SentimentIntensityAnalyzer</a:t>
            </a:r>
            <a:r>
              <a:rPr lang="en-US" sz="1600" dirty="0"/>
              <a:t> we find the polarity scores and plot word cloud</a:t>
            </a:r>
          </a:p>
        </p:txBody>
      </p:sp>
    </p:spTree>
    <p:extLst>
      <p:ext uri="{BB962C8B-B14F-4D97-AF65-F5344CB8AC3E}">
        <p14:creationId xmlns:p14="http://schemas.microsoft.com/office/powerpoint/2010/main" val="98595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5294-4D83-B1C7-B832-0E8D7617BEF8}"/>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94ABFEB3-00C3-5D7C-2925-D3093ECEB734}"/>
              </a:ext>
            </a:extLst>
          </p:cNvPr>
          <p:cNvSpPr>
            <a:spLocks noGrp="1"/>
          </p:cNvSpPr>
          <p:nvPr>
            <p:ph idx="1"/>
          </p:nvPr>
        </p:nvSpPr>
        <p:spPr/>
        <p:txBody>
          <a:bodyPr/>
          <a:lstStyle/>
          <a:p>
            <a:pPr marL="0" indent="0">
              <a:buNone/>
            </a:pPr>
            <a:r>
              <a:rPr lang="en-US" sz="2800" dirty="0"/>
              <a:t>Milestone 3: Classifier</a:t>
            </a:r>
          </a:p>
          <a:p>
            <a:endParaRPr lang="en-US" dirty="0"/>
          </a:p>
          <a:p>
            <a:r>
              <a:rPr lang="en-US" sz="1600" dirty="0">
                <a:latin typeface="+mn-lt"/>
              </a:rPr>
              <a:t>We will use Random forest as a learning method (</a:t>
            </a:r>
            <a:r>
              <a:rPr lang="en-US" sz="1600" dirty="0">
                <a:effectLst/>
                <a:latin typeface="+mn-lt"/>
                <a:ea typeface="Calibri" panose="020F0502020204030204" pitchFamily="34" charset="0"/>
                <a:cs typeface="Times New Roman" panose="02020603050405020304" pitchFamily="18" charset="0"/>
              </a:rPr>
              <a:t>it can be used for both classification and regression tasks)</a:t>
            </a:r>
          </a:p>
          <a:p>
            <a:endParaRPr lang="en-US" sz="1600" dirty="0">
              <a:latin typeface="+mn-lt"/>
              <a:ea typeface="Calibri" panose="020F0502020204030204" pitchFamily="34" charset="0"/>
              <a:cs typeface="Times New Roman" panose="02020603050405020304" pitchFamily="18" charset="0"/>
            </a:endParaRPr>
          </a:p>
          <a:p>
            <a:r>
              <a:rPr lang="en-US" sz="1600" dirty="0">
                <a:effectLst/>
                <a:latin typeface="+mn-lt"/>
                <a:ea typeface="Calibri" panose="020F0502020204030204" pitchFamily="34" charset="0"/>
                <a:cs typeface="Times New Roman" panose="02020603050405020304" pitchFamily="18" charset="0"/>
              </a:rPr>
              <a:t>It makes group of decision trees, usually trained with the “bagging” method</a:t>
            </a:r>
          </a:p>
          <a:p>
            <a:endParaRPr lang="en-US" dirty="0"/>
          </a:p>
        </p:txBody>
      </p:sp>
    </p:spTree>
    <p:extLst>
      <p:ext uri="{BB962C8B-B14F-4D97-AF65-F5344CB8AC3E}">
        <p14:creationId xmlns:p14="http://schemas.microsoft.com/office/powerpoint/2010/main" val="2809278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{EF087EF8-FEB7-BD45-ACE9-DEDAB21EF2F6}tf10001070</Template>
  <TotalTime>4054</TotalTime>
  <Words>2210</Words>
  <Application>Microsoft Macintosh PowerPoint</Application>
  <PresentationFormat>Widescreen</PresentationFormat>
  <Paragraphs>237</Paragraphs>
  <Slides>34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Century Gothic</vt:lpstr>
      <vt:lpstr>Google Sans</vt:lpstr>
      <vt:lpstr>Roboto</vt:lpstr>
      <vt:lpstr>Symbol</vt:lpstr>
      <vt:lpstr>Wingdings 3</vt:lpstr>
      <vt:lpstr>Ion</vt:lpstr>
      <vt:lpstr>Sentiment Analysis on Hotel Reviews                Group 7                                                               Ajith Busipally                                                                                                                 Pavansai Pottimuthi                 Siva Teja Segu                 Sreehari Revuri                 </vt:lpstr>
      <vt:lpstr>Introduction </vt:lpstr>
      <vt:lpstr>Problem Statement</vt:lpstr>
      <vt:lpstr>Why is it important?</vt:lpstr>
      <vt:lpstr>Literature Review</vt:lpstr>
      <vt:lpstr>Proposal Model</vt:lpstr>
      <vt:lpstr>Milestones</vt:lpstr>
      <vt:lpstr>Milestones</vt:lpstr>
      <vt:lpstr>Milestones</vt:lpstr>
      <vt:lpstr>Milestones</vt:lpstr>
      <vt:lpstr>Background</vt:lpstr>
      <vt:lpstr>Contd..</vt:lpstr>
      <vt:lpstr>Dataset</vt:lpstr>
      <vt:lpstr>Key Concepts</vt:lpstr>
      <vt:lpstr>Bag of Words ( BOW)</vt:lpstr>
      <vt:lpstr>Lemmatization</vt:lpstr>
      <vt:lpstr>TF-IDF (Term Frequency and Inverse Dense Frequency)</vt:lpstr>
      <vt:lpstr>Word2vec</vt:lpstr>
      <vt:lpstr>Random Forest</vt:lpstr>
      <vt:lpstr>Infrastructure</vt:lpstr>
      <vt:lpstr>System Architecture      </vt:lpstr>
      <vt:lpstr>Workflow</vt:lpstr>
      <vt:lpstr>Workflow </vt:lpstr>
      <vt:lpstr>Contd..</vt:lpstr>
      <vt:lpstr>DATA CLEANING</vt:lpstr>
      <vt:lpstr>CONTD..</vt:lpstr>
      <vt:lpstr>CONTD..</vt:lpstr>
      <vt:lpstr>CONTD..</vt:lpstr>
      <vt:lpstr>CONTD..</vt:lpstr>
      <vt:lpstr>CONTD..</vt:lpstr>
      <vt:lpstr>CLASSIFIER</vt:lpstr>
      <vt:lpstr>CONTD..</vt:lpstr>
      <vt:lpstr>Performance &amp; Evaluations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Hotel Reviews                Group 7                                                                Ajith Busipally                                                                                                                 Pavansai Pottimuthi                 Siva Teja Segu                Sreehari Revuri                 </dc:title>
  <dc:creator>Segu, Siva Teja</dc:creator>
  <cp:lastModifiedBy>Segu, Siva Teja</cp:lastModifiedBy>
  <cp:revision>84</cp:revision>
  <dcterms:created xsi:type="dcterms:W3CDTF">2023-02-23T14:57:26Z</dcterms:created>
  <dcterms:modified xsi:type="dcterms:W3CDTF">2023-04-20T20:51:32Z</dcterms:modified>
</cp:coreProperties>
</file>